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bookmarkIdSeed="11">
  <p:sldMasterIdLst>
    <p:sldMasterId id="2147483648" r:id="rId1"/>
  </p:sldMasterIdLst>
  <p:notesMasterIdLst>
    <p:notesMasterId r:id="rId31"/>
  </p:notesMasterIdLst>
  <p:handoutMasterIdLst>
    <p:handoutMasterId r:id="rId32"/>
  </p:handoutMasterIdLst>
  <p:sldIdLst>
    <p:sldId id="281" r:id="rId2"/>
    <p:sldId id="298" r:id="rId3"/>
    <p:sldId id="280" r:id="rId4"/>
    <p:sldId id="284" r:id="rId5"/>
    <p:sldId id="285" r:id="rId6"/>
    <p:sldId id="286" r:id="rId7"/>
    <p:sldId id="287" r:id="rId8"/>
    <p:sldId id="288" r:id="rId9"/>
    <p:sldId id="289" r:id="rId10"/>
    <p:sldId id="290" r:id="rId11"/>
    <p:sldId id="291" r:id="rId12"/>
    <p:sldId id="292" r:id="rId13"/>
    <p:sldId id="293" r:id="rId14"/>
    <p:sldId id="294" r:id="rId15"/>
    <p:sldId id="297" r:id="rId16"/>
    <p:sldId id="300" r:id="rId17"/>
    <p:sldId id="296" r:id="rId18"/>
    <p:sldId id="295" r:id="rId19"/>
    <p:sldId id="302" r:id="rId20"/>
    <p:sldId id="303" r:id="rId21"/>
    <p:sldId id="304" r:id="rId22"/>
    <p:sldId id="305" r:id="rId23"/>
    <p:sldId id="307" r:id="rId24"/>
    <p:sldId id="308" r:id="rId25"/>
    <p:sldId id="309" r:id="rId26"/>
    <p:sldId id="306" r:id="rId27"/>
    <p:sldId id="310" r:id="rId28"/>
    <p:sldId id="311" r:id="rId29"/>
    <p:sldId id="312" r:id="rId30"/>
  </p:sldIdLst>
  <p:sldSz cx="9144000" cy="6858000" type="screen4x3"/>
  <p:notesSz cx="6858000" cy="9144000"/>
  <p:embeddedFontLst>
    <p:embeddedFont>
      <p:font typeface="Blackadder ITC" panose="04020505051007020D02" pitchFamily="82" charset="0"/>
      <p:regular r:id="rId33"/>
    </p:embeddedFont>
    <p:embeddedFont>
      <p:font typeface="Lato" panose="020F0502020204030203" pitchFamily="34" charset="0"/>
      <p:regular r:id="rId34"/>
      <p:bold r:id="rId35"/>
      <p:italic r:id="rId36"/>
      <p:boldItalic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extLst>
      <p:ext uri="{19B8F6BF-5375-455C-9EA6-DF929625EA0E}">
        <p15:presenceInfo xmlns:p15="http://schemas.microsoft.com/office/powerpoint/2012/main" userId="DE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1798" autoAdjust="0"/>
  </p:normalViewPr>
  <p:slideViewPr>
    <p:cSldViewPr>
      <p:cViewPr varScale="1">
        <p:scale>
          <a:sx n="68" d="100"/>
          <a:sy n="68" d="100"/>
        </p:scale>
        <p:origin x="1810" y="62"/>
      </p:cViewPr>
      <p:guideLst>
        <p:guide orient="horz" pos="2160"/>
        <p:guide pos="2880"/>
      </p:guideLst>
    </p:cSldViewPr>
  </p:slideViewPr>
  <p:outlineViewPr>
    <p:cViewPr>
      <p:scale>
        <a:sx n="33" d="100"/>
        <a:sy n="33" d="100"/>
      </p:scale>
      <p:origin x="0" y="0"/>
    </p:cViewPr>
  </p:outlin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C06F73D-4078-4740-BE33-450AC48E26D3}" type="datetimeFigureOut">
              <a:rPr lang="en-US" smtClean="0"/>
              <a:t>12/12/2024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B387D37-623A-417E-B485-67EB1250C7B2}" type="slidenum">
              <a:rPr lang="en-US" smtClean="0"/>
              <a:t>‹#›</a:t>
            </a:fld>
            <a:endParaRPr lang="en-US"/>
          </a:p>
        </p:txBody>
      </p:sp>
    </p:spTree>
    <p:extLst>
      <p:ext uri="{BB962C8B-B14F-4D97-AF65-F5344CB8AC3E}">
        <p14:creationId xmlns:p14="http://schemas.microsoft.com/office/powerpoint/2010/main" val="403027229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jpg>
</file>

<file path=ppt/media/image16.jpeg>
</file>

<file path=ppt/media/image17.png>
</file>

<file path=ppt/media/image18.png>
</file>

<file path=ppt/media/image19.jpg>
</file>

<file path=ppt/media/image2.jpeg>
</file>

<file path=ppt/media/image20.jpg>
</file>

<file path=ppt/media/image21.jpeg>
</file>

<file path=ppt/media/image2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E328702-633C-4F70-8B53-8514E3E7250E}" type="datetimeFigureOut">
              <a:rPr lang="en-US" smtClean="0"/>
              <a:t>12/12/2024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B490163-FAFD-47D6-BE4F-B2E71F8CC245}" type="slidenum">
              <a:rPr lang="en-US" smtClean="0"/>
              <a:t>‹#›</a:t>
            </a:fld>
            <a:endParaRPr lang="en-US"/>
          </a:p>
        </p:txBody>
      </p:sp>
    </p:spTree>
    <p:extLst>
      <p:ext uri="{BB962C8B-B14F-4D97-AF65-F5344CB8AC3E}">
        <p14:creationId xmlns:p14="http://schemas.microsoft.com/office/powerpoint/2010/main" val="10581893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B490163-FAFD-47D6-BE4F-B2E71F8CC245}" type="slidenum">
              <a:rPr lang="en-US" smtClean="0"/>
              <a:t>11</a:t>
            </a:fld>
            <a:endParaRPr lang="en-US"/>
          </a:p>
        </p:txBody>
      </p:sp>
    </p:spTree>
    <p:extLst>
      <p:ext uri="{BB962C8B-B14F-4D97-AF65-F5344CB8AC3E}">
        <p14:creationId xmlns:p14="http://schemas.microsoft.com/office/powerpoint/2010/main" val="3715738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B490163-FAFD-47D6-BE4F-B2E71F8CC245}" type="slidenum">
              <a:rPr lang="en-US" smtClean="0"/>
              <a:t>17</a:t>
            </a:fld>
            <a:endParaRPr lang="en-US"/>
          </a:p>
        </p:txBody>
      </p:sp>
    </p:spTree>
    <p:extLst>
      <p:ext uri="{BB962C8B-B14F-4D97-AF65-F5344CB8AC3E}">
        <p14:creationId xmlns:p14="http://schemas.microsoft.com/office/powerpoint/2010/main" val="3101564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B490163-FAFD-47D6-BE4F-B2E71F8CC245}" type="slidenum">
              <a:rPr lang="en-US" smtClean="0"/>
              <a:t>19</a:t>
            </a:fld>
            <a:endParaRPr lang="en-US"/>
          </a:p>
        </p:txBody>
      </p:sp>
    </p:spTree>
    <p:extLst>
      <p:ext uri="{BB962C8B-B14F-4D97-AF65-F5344CB8AC3E}">
        <p14:creationId xmlns:p14="http://schemas.microsoft.com/office/powerpoint/2010/main" val="15278899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p:sp>
      <p:sp>
        <p:nvSpPr>
          <p:cNvPr id="3" name="Chỗ dành sẵn cho Ghi chú 2"/>
          <p:cNvSpPr>
            <a:spLocks noGrp="1"/>
          </p:cNvSpPr>
          <p:nvPr>
            <p:ph type="body" idx="1"/>
          </p:nvPr>
        </p:nvSpPr>
        <p:spPr/>
        <p:txBody>
          <a:bodyPr/>
          <a:lstStyle/>
          <a:p>
            <a:endParaRPr lang="vi-VN"/>
          </a:p>
        </p:txBody>
      </p:sp>
      <p:sp>
        <p:nvSpPr>
          <p:cNvPr id="4" name="Chỗ dành sẵn cho Số hiệu Bản chiếu 3"/>
          <p:cNvSpPr>
            <a:spLocks noGrp="1"/>
          </p:cNvSpPr>
          <p:nvPr>
            <p:ph type="sldNum" sz="quarter" idx="5"/>
          </p:nvPr>
        </p:nvSpPr>
        <p:spPr/>
        <p:txBody>
          <a:bodyPr/>
          <a:lstStyle/>
          <a:p>
            <a:fld id="{3B490163-FAFD-47D6-BE4F-B2E71F8CC245}" type="slidenum">
              <a:rPr lang="en-US" smtClean="0"/>
              <a:t>20</a:t>
            </a:fld>
            <a:endParaRPr lang="en-US"/>
          </a:p>
        </p:txBody>
      </p:sp>
    </p:spTree>
    <p:extLst>
      <p:ext uri="{BB962C8B-B14F-4D97-AF65-F5344CB8AC3E}">
        <p14:creationId xmlns:p14="http://schemas.microsoft.com/office/powerpoint/2010/main" val="38683889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AD93FB9-D986-4588-89A1-A7B0DB1EB734}" type="datetime1">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738424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DE23EF6-A9B4-4DCF-AE33-72D34092DF47}" type="datetime1">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2077375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5959FB9-E17D-4926-AE73-6DFE876D5B86}" type="datetime1">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3110143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5EBB15-C8C7-4805-8AE6-C15CCAE2878B}" type="datetime1">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sz="1500" b="1">
                <a:solidFill>
                  <a:schemeClr val="tx1"/>
                </a:solidFill>
              </a:defRPr>
            </a:lvl1pPr>
          </a:lstStyle>
          <a:p>
            <a:fld id="{A3A973BD-8CE5-47C4-B8E5-573200B24DAB}" type="slidenum">
              <a:rPr lang="en-US" smtClean="0"/>
              <a:pPr/>
              <a:t>‹#›</a:t>
            </a:fld>
            <a:endParaRPr lang="en-US"/>
          </a:p>
        </p:txBody>
      </p:sp>
    </p:spTree>
    <p:extLst>
      <p:ext uri="{BB962C8B-B14F-4D97-AF65-F5344CB8AC3E}">
        <p14:creationId xmlns:p14="http://schemas.microsoft.com/office/powerpoint/2010/main" val="3137735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B8F164-6ADB-499A-843B-E6889DEF3B0A}" type="datetime1">
              <a:rPr lang="en-US" smtClean="0"/>
              <a:t>12/12/2024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769466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0502634-3132-4E5E-A529-FBD12EAA821B}" type="datetime1">
              <a:rPr lang="en-US" smtClean="0"/>
              <a:t>12/12/2024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529774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1132956-98CE-4D66-A90C-70495300DF81}" type="datetime1">
              <a:rPr lang="en-US" smtClean="0"/>
              <a:t>12/12/2024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3989528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F844F9B-42BE-4EF1-A4C3-C8545D99DA99}" type="datetime1">
              <a:rPr lang="en-US" smtClean="0"/>
              <a:t>12/12/2024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3333351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935D71-2CC4-43E0-B6F1-FEC870C70E51}" type="datetime1">
              <a:rPr lang="en-US" smtClean="0"/>
              <a:t>12/12/2024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4109340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54C1327-8CD9-4B10-8A70-71C5C5E42114}" type="datetime1">
              <a:rPr lang="en-US" smtClean="0"/>
              <a:t>12/12/2024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68760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4A8FBC-D042-48E4-8E4A-76098E83520C}" type="datetime1">
              <a:rPr lang="en-US" smtClean="0"/>
              <a:t>12/12/2024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A973BD-8CE5-47C4-B8E5-573200B24DAB}" type="slidenum">
              <a:rPr lang="en-US" smtClean="0"/>
              <a:t>‹#›</a:t>
            </a:fld>
            <a:endParaRPr lang="en-US"/>
          </a:p>
        </p:txBody>
      </p:sp>
    </p:spTree>
    <p:extLst>
      <p:ext uri="{BB962C8B-B14F-4D97-AF65-F5344CB8AC3E}">
        <p14:creationId xmlns:p14="http://schemas.microsoft.com/office/powerpoint/2010/main" val="3654990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7A1952-32BD-43F4-9C70-E95D47B1E772}" type="datetime1">
              <a:rPr lang="en-US" smtClean="0"/>
              <a:t>12/12/2024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A973BD-8CE5-47C4-B8E5-573200B24DAB}" type="slidenum">
              <a:rPr lang="en-US" smtClean="0"/>
              <a:t>‹#›</a:t>
            </a:fld>
            <a:endParaRPr lang="en-US"/>
          </a:p>
        </p:txBody>
      </p:sp>
    </p:spTree>
    <p:extLst>
      <p:ext uri="{BB962C8B-B14F-4D97-AF65-F5344CB8AC3E}">
        <p14:creationId xmlns:p14="http://schemas.microsoft.com/office/powerpoint/2010/main" val="1643524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congan.haiphong.gov.vn/Tin-hoat-dong-cua-CATP/Tin-PCCC--CNCH/Thong-cao-bao-chi-ve-PCCC-va-CNCH-toan-quoc-nam-2023-137943.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3885"/>
            <a:ext cx="9144000" cy="739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2810647" y="4318337"/>
            <a:ext cx="3091039" cy="523220"/>
          </a:xfrm>
          <a:prstGeom prst="rect">
            <a:avLst/>
          </a:prstGeom>
        </p:spPr>
        <p:txBody>
          <a:bodyPr wrap="none">
            <a:spAutoFit/>
          </a:bodyPr>
          <a:lstStyle/>
          <a:p>
            <a:pPr algn="ctr"/>
            <a:r>
              <a:rPr lang="en-US" sz="2800" b="1">
                <a:solidFill>
                  <a:srgbClr val="FF0000"/>
                </a:solidFill>
                <a:latin typeface="UTM HelvetIns" pitchFamily="18" charset="0"/>
              </a:rPr>
              <a:t>ĐỒ ÁN TỐT NGHIỆP</a:t>
            </a:r>
          </a:p>
        </p:txBody>
      </p:sp>
      <p:sp>
        <p:nvSpPr>
          <p:cNvPr id="5" name="TextBox 4"/>
          <p:cNvSpPr txBox="1"/>
          <p:nvPr/>
        </p:nvSpPr>
        <p:spPr>
          <a:xfrm>
            <a:off x="1122021" y="4748732"/>
            <a:ext cx="6896100" cy="923330"/>
          </a:xfrm>
          <a:prstGeom prst="rect">
            <a:avLst/>
          </a:prstGeom>
          <a:noFill/>
        </p:spPr>
        <p:txBody>
          <a:bodyPr wrap="square" rtlCol="0">
            <a:spAutoFit/>
          </a:bodyPr>
          <a:lstStyle/>
          <a:p>
            <a:r>
              <a:rPr lang="en-US" u="sng">
                <a:solidFill>
                  <a:srgbClr val="0000FF"/>
                </a:solidFill>
                <a:latin typeface="UTM HelvetIns" pitchFamily="18" charset="0"/>
              </a:rPr>
              <a:t>ĐỀ TÀI:</a:t>
            </a:r>
            <a:r>
              <a:rPr lang="en-US">
                <a:solidFill>
                  <a:srgbClr val="0070C0"/>
                </a:solidFill>
              </a:rPr>
              <a:t> </a:t>
            </a:r>
          </a:p>
          <a:p>
            <a:pPr algn="ctr"/>
            <a:r>
              <a:rPr lang="en-US">
                <a:solidFill>
                  <a:srgbClr val="0070C0"/>
                </a:solidFill>
                <a:latin typeface="Arial" panose="020B0604020202020204" pitchFamily="34" charset="0"/>
                <a:cs typeface="Arial" panose="020B0604020202020204" pitchFamily="34" charset="0"/>
              </a:rPr>
              <a:t>	T</a:t>
            </a:r>
            <a:r>
              <a:rPr lang="vi-VN">
                <a:solidFill>
                  <a:srgbClr val="0070C0"/>
                </a:solidFill>
              </a:rPr>
              <a:t>HIẾT KẾ HỆ THỐNG CẢNH BÁO CHÁY TỰ ĐỘNG</a:t>
            </a:r>
            <a:r>
              <a:rPr lang="en-US">
                <a:solidFill>
                  <a:srgbClr val="0070C0"/>
                </a:solidFill>
                <a:latin typeface="UTM HelvetIns"/>
              </a:rPr>
              <a:t> </a:t>
            </a:r>
          </a:p>
          <a:p>
            <a:pPr algn="ctr"/>
            <a:r>
              <a:rPr lang="vi-VN">
                <a:solidFill>
                  <a:srgbClr val="0070C0"/>
                </a:solidFill>
              </a:rPr>
              <a:t>TÍCH HỢP CẢM BIẾN PHÂN TÁN</a:t>
            </a:r>
            <a:endParaRPr lang="en-US">
              <a:solidFill>
                <a:srgbClr val="0070C0"/>
              </a:solidFill>
              <a:latin typeface="UTM HelvetIns"/>
            </a:endParaRPr>
          </a:p>
        </p:txBody>
      </p:sp>
      <p:sp>
        <p:nvSpPr>
          <p:cNvPr id="6" name="TextBox 5"/>
          <p:cNvSpPr txBox="1"/>
          <p:nvPr/>
        </p:nvSpPr>
        <p:spPr>
          <a:xfrm>
            <a:off x="29347" y="5672062"/>
            <a:ext cx="5562600" cy="792781"/>
          </a:xfrm>
          <a:prstGeom prst="rect">
            <a:avLst/>
          </a:prstGeom>
          <a:noFill/>
        </p:spPr>
        <p:txBody>
          <a:bodyPr wrap="square" rtlCol="0">
            <a:spAutoFit/>
          </a:bodyPr>
          <a:lstStyle/>
          <a:p>
            <a:pPr algn="ctr">
              <a:lnSpc>
                <a:spcPct val="150000"/>
              </a:lnSpc>
            </a:pPr>
            <a:r>
              <a:rPr lang="en-US" sz="1600">
                <a:solidFill>
                  <a:srgbClr val="FF0000"/>
                </a:solidFill>
                <a:latin typeface="UTM HelvetIns" pitchFamily="18" charset="0"/>
              </a:rPr>
              <a:t>               GIÁO VIÊN HƯỚNG DẪN: </a:t>
            </a:r>
            <a:r>
              <a:rPr lang="en-US" sz="1600">
                <a:solidFill>
                  <a:srgbClr val="0000FF"/>
                </a:solidFill>
                <a:latin typeface="UTM HelvetIns" pitchFamily="18" charset="0"/>
              </a:rPr>
              <a:t>TS. PHẠM THANH HUYỀN</a:t>
            </a:r>
            <a:endParaRPr lang="vi-VN" sz="1600">
              <a:solidFill>
                <a:srgbClr val="0000FF"/>
              </a:solidFill>
              <a:latin typeface="UTM HelvetIns" pitchFamily="18" charset="0"/>
            </a:endParaRPr>
          </a:p>
          <a:p>
            <a:pPr algn="just">
              <a:lnSpc>
                <a:spcPct val="150000"/>
              </a:lnSpc>
            </a:pPr>
            <a:r>
              <a:rPr lang="vi-VN" sz="1600">
                <a:solidFill>
                  <a:srgbClr val="0000FF"/>
                </a:solidFill>
                <a:latin typeface="UTM HelvetIns" pitchFamily="18" charset="0"/>
              </a:rPr>
              <a:t>          </a:t>
            </a:r>
            <a:r>
              <a:rPr lang="en-US" sz="1600">
                <a:solidFill>
                  <a:srgbClr val="0000FF"/>
                </a:solidFill>
                <a:latin typeface="UTM HelvetIns" pitchFamily="18" charset="0"/>
              </a:rPr>
              <a:t>                    	</a:t>
            </a:r>
            <a:r>
              <a:rPr lang="en-US" sz="1400">
                <a:solidFill>
                  <a:srgbClr val="FF0000"/>
                </a:solidFill>
                <a:latin typeface="UTM HelvetIns" pitchFamily="18" charset="0"/>
              </a:rPr>
              <a:t>SINH VIÊN THỰC HIỆN: </a:t>
            </a:r>
            <a:r>
              <a:rPr lang="vi-VN" sz="1400">
                <a:solidFill>
                  <a:srgbClr val="0000FF"/>
                </a:solidFill>
                <a:latin typeface="UTM HelvetIns" pitchFamily="18" charset="0"/>
              </a:rPr>
              <a:t>PHẠM </a:t>
            </a:r>
            <a:r>
              <a:rPr lang="en-US" sz="1400">
                <a:solidFill>
                  <a:srgbClr val="0000FF"/>
                </a:solidFill>
                <a:latin typeface="UTM HelvetIns" pitchFamily="18" charset="0"/>
              </a:rPr>
              <a:t>DUY THÁI</a:t>
            </a:r>
            <a:endParaRPr lang="en-US" sz="1600">
              <a:solidFill>
                <a:srgbClr val="0000FF"/>
              </a:solidFill>
              <a:latin typeface="UTM HelvetIns" pitchFamily="18" charset="0"/>
            </a:endParaRPr>
          </a:p>
        </p:txBody>
      </p:sp>
      <p:sp>
        <p:nvSpPr>
          <p:cNvPr id="7" name="TextBox 6"/>
          <p:cNvSpPr txBox="1"/>
          <p:nvPr/>
        </p:nvSpPr>
        <p:spPr>
          <a:xfrm>
            <a:off x="2245971" y="6434551"/>
            <a:ext cx="4648200" cy="382092"/>
          </a:xfrm>
          <a:prstGeom prst="rect">
            <a:avLst/>
          </a:prstGeom>
          <a:noFill/>
        </p:spPr>
        <p:txBody>
          <a:bodyPr wrap="square" rtlCol="0">
            <a:spAutoFit/>
          </a:bodyPr>
          <a:lstStyle/>
          <a:p>
            <a:pPr algn="ctr">
              <a:lnSpc>
                <a:spcPct val="150000"/>
              </a:lnSpc>
            </a:pPr>
            <a:r>
              <a:rPr lang="en-US" sz="1400">
                <a:solidFill>
                  <a:srgbClr val="0000FF"/>
                </a:solidFill>
                <a:latin typeface="UTM HelvetIns" pitchFamily="18" charset="0"/>
              </a:rPr>
              <a:t>Hà </a:t>
            </a:r>
            <a:r>
              <a:rPr lang="en-US" sz="1400" err="1">
                <a:solidFill>
                  <a:srgbClr val="0000FF"/>
                </a:solidFill>
                <a:latin typeface="UTM HelvetIns" pitchFamily="18" charset="0"/>
              </a:rPr>
              <a:t>Nội</a:t>
            </a:r>
            <a:r>
              <a:rPr lang="en-US" sz="1400">
                <a:solidFill>
                  <a:srgbClr val="0000FF"/>
                </a:solidFill>
                <a:latin typeface="UTM HelvetIns" pitchFamily="18" charset="0"/>
              </a:rPr>
              <a:t>, </a:t>
            </a:r>
            <a:r>
              <a:rPr lang="en-US" sz="1400" err="1">
                <a:solidFill>
                  <a:srgbClr val="0000FF"/>
                </a:solidFill>
                <a:latin typeface="UTM HelvetIns" pitchFamily="18" charset="0"/>
              </a:rPr>
              <a:t>ngày</a:t>
            </a:r>
            <a:r>
              <a:rPr lang="en-US" sz="1400">
                <a:solidFill>
                  <a:srgbClr val="0000FF"/>
                </a:solidFill>
                <a:latin typeface="UTM HelvetIns" pitchFamily="18" charset="0"/>
              </a:rPr>
              <a:t> 22 </a:t>
            </a:r>
            <a:r>
              <a:rPr lang="en-US" sz="1400" err="1">
                <a:solidFill>
                  <a:srgbClr val="0000FF"/>
                </a:solidFill>
                <a:latin typeface="UTM HelvetIns" pitchFamily="18" charset="0"/>
              </a:rPr>
              <a:t>tháng</a:t>
            </a:r>
            <a:r>
              <a:rPr lang="en-US" sz="1400">
                <a:solidFill>
                  <a:srgbClr val="0000FF"/>
                </a:solidFill>
                <a:latin typeface="UTM HelvetIns" pitchFamily="18" charset="0"/>
              </a:rPr>
              <a:t> 11 </a:t>
            </a:r>
            <a:r>
              <a:rPr lang="en-US" sz="1400" err="1">
                <a:solidFill>
                  <a:srgbClr val="0000FF"/>
                </a:solidFill>
                <a:latin typeface="UTM HelvetIns" pitchFamily="18" charset="0"/>
              </a:rPr>
              <a:t>năm</a:t>
            </a:r>
            <a:r>
              <a:rPr lang="en-US" sz="1400">
                <a:solidFill>
                  <a:srgbClr val="0000FF"/>
                </a:solidFill>
                <a:latin typeface="UTM HelvetIns" pitchFamily="18" charset="0"/>
              </a:rPr>
              <a:t> 2024</a:t>
            </a:r>
          </a:p>
        </p:txBody>
      </p:sp>
    </p:spTree>
    <p:extLst>
      <p:ext uri="{BB962C8B-B14F-4D97-AF65-F5344CB8AC3E}">
        <p14:creationId xmlns:p14="http://schemas.microsoft.com/office/powerpoint/2010/main" val="812747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192B37-9B07-D538-9299-49592E3B1BA6}"/>
              </a:ext>
            </a:extLst>
          </p:cNvPr>
          <p:cNvSpPr txBox="1"/>
          <p:nvPr/>
        </p:nvSpPr>
        <p:spPr>
          <a:xfrm>
            <a:off x="393953" y="1010653"/>
            <a:ext cx="6616447" cy="523220"/>
          </a:xfrm>
          <a:prstGeom prst="rect">
            <a:avLst/>
          </a:prstGeom>
          <a:noFill/>
        </p:spPr>
        <p:txBody>
          <a:bodyPr wrap="square" rtlCol="0">
            <a:spAutoFit/>
          </a:bodyPr>
          <a:lstStyle/>
          <a:p>
            <a:r>
              <a:rPr lang="vi-VN" sz="2800">
                <a:latin typeface="Calibri" panose="020F0502020204030204" pitchFamily="34" charset="0"/>
                <a:ea typeface="Calibri" panose="020F0502020204030204" pitchFamily="34" charset="0"/>
                <a:cs typeface="Calibri" panose="020F0502020204030204" pitchFamily="34" charset="0"/>
              </a:rPr>
              <a:t>2. </a:t>
            </a:r>
            <a:r>
              <a:rPr lang="vi-VN" sz="2800" err="1">
                <a:latin typeface="Calibri" panose="020F0502020204030204" pitchFamily="34" charset="0"/>
                <a:ea typeface="Calibri" panose="020F0502020204030204" pitchFamily="34" charset="0"/>
                <a:cs typeface="Calibri" panose="020F0502020204030204" pitchFamily="34" charset="0"/>
              </a:rPr>
              <a:t>Module</a:t>
            </a:r>
            <a:r>
              <a:rPr lang="vi-VN" sz="2800">
                <a:latin typeface="Calibri" panose="020F0502020204030204" pitchFamily="34" charset="0"/>
                <a:ea typeface="Calibri" panose="020F0502020204030204" pitchFamily="34" charset="0"/>
                <a:cs typeface="Calibri" panose="020F0502020204030204" pitchFamily="34" charset="0"/>
              </a:rPr>
              <a:t> cảm biến đo nồng độ </a:t>
            </a:r>
            <a:r>
              <a:rPr lang="en-US" sz="2800">
                <a:latin typeface="Calibri" panose="020F0502020204030204" pitchFamily="34" charset="0"/>
                <a:ea typeface="Calibri" panose="020F0502020204030204" pitchFamily="34" charset="0"/>
                <a:cs typeface="Calibri" panose="020F0502020204030204" pitchFamily="34" charset="0"/>
              </a:rPr>
              <a:t>khí CO</a:t>
            </a:r>
          </a:p>
        </p:txBody>
      </p:sp>
      <p:pic>
        <p:nvPicPr>
          <p:cNvPr id="4" name="Picture 3">
            <a:extLst>
              <a:ext uri="{FF2B5EF4-FFF2-40B4-BE49-F238E27FC236}">
                <a16:creationId xmlns:a16="http://schemas.microsoft.com/office/drawing/2014/main" id="{651800AE-2CF9-7AE0-796B-733A799EB447}"/>
              </a:ext>
            </a:extLst>
          </p:cNvPr>
          <p:cNvPicPr>
            <a:picLocks noChangeAspect="1"/>
          </p:cNvPicPr>
          <p:nvPr/>
        </p:nvPicPr>
        <p:blipFill>
          <a:blip r:embed="rId2"/>
          <a:stretch>
            <a:fillRect/>
          </a:stretch>
        </p:blipFill>
        <p:spPr>
          <a:xfrm rot="5400000">
            <a:off x="-547442" y="2465395"/>
            <a:ext cx="4092590" cy="2209800"/>
          </a:xfrm>
          <a:prstGeom prst="rect">
            <a:avLst/>
          </a:prstGeom>
        </p:spPr>
      </p:pic>
      <p:graphicFrame>
        <p:nvGraphicFramePr>
          <p:cNvPr id="5" name="Table 4">
            <a:extLst>
              <a:ext uri="{FF2B5EF4-FFF2-40B4-BE49-F238E27FC236}">
                <a16:creationId xmlns:a16="http://schemas.microsoft.com/office/drawing/2014/main" id="{EF3B686A-1816-9995-E45E-0285360AE2D9}"/>
              </a:ext>
            </a:extLst>
          </p:cNvPr>
          <p:cNvGraphicFramePr>
            <a:graphicFrameLocks noGrp="1"/>
          </p:cNvGraphicFramePr>
          <p:nvPr>
            <p:extLst>
              <p:ext uri="{D42A27DB-BD31-4B8C-83A1-F6EECF244321}">
                <p14:modId xmlns:p14="http://schemas.microsoft.com/office/powerpoint/2010/main" val="1161218809"/>
              </p:ext>
            </p:extLst>
          </p:nvPr>
        </p:nvGraphicFramePr>
        <p:xfrm>
          <a:off x="2918610" y="1954557"/>
          <a:ext cx="5613692" cy="2948886"/>
        </p:xfrm>
        <a:graphic>
          <a:graphicData uri="http://schemas.openxmlformats.org/drawingml/2006/table">
            <a:tbl>
              <a:tblPr firstRow="1" bandRow="1">
                <a:tableStyleId>{5C22544A-7EE6-4342-B048-85BDC9FD1C3A}</a:tableStyleId>
              </a:tblPr>
              <a:tblGrid>
                <a:gridCol w="2881350">
                  <a:extLst>
                    <a:ext uri="{9D8B030D-6E8A-4147-A177-3AD203B41FA5}">
                      <a16:colId xmlns:a16="http://schemas.microsoft.com/office/drawing/2014/main" val="2912739774"/>
                    </a:ext>
                  </a:extLst>
                </a:gridCol>
                <a:gridCol w="2732342">
                  <a:extLst>
                    <a:ext uri="{9D8B030D-6E8A-4147-A177-3AD203B41FA5}">
                      <a16:colId xmlns:a16="http://schemas.microsoft.com/office/drawing/2014/main" val="1368675438"/>
                    </a:ext>
                  </a:extLst>
                </a:gridCol>
              </a:tblGrid>
              <a:tr h="491481">
                <a:tc gridSpan="2">
                  <a:txBody>
                    <a:bodyPr/>
                    <a:lstStyle/>
                    <a:p>
                      <a:pPr algn="ctr"/>
                      <a:r>
                        <a:rPr lang="vi-VN" sz="2400"/>
                        <a:t>Thông số kỹ thuật</a:t>
                      </a:r>
                      <a:endParaRPr lang="en-US" sz="2400"/>
                    </a:p>
                  </a:txBody>
                  <a:tcPr/>
                </a:tc>
                <a:tc hMerge="1">
                  <a:txBody>
                    <a:bodyPr/>
                    <a:lstStyle/>
                    <a:p>
                      <a:endParaRPr dirty="0"/>
                    </a:p>
                  </a:txBody>
                  <a:tcPr/>
                </a:tc>
                <a:extLst>
                  <a:ext uri="{0D108BD9-81ED-4DB2-BD59-A6C34878D82A}">
                    <a16:rowId xmlns:a16="http://schemas.microsoft.com/office/drawing/2014/main" val="3982051822"/>
                  </a:ext>
                </a:extLst>
              </a:tr>
              <a:tr h="491481">
                <a:tc>
                  <a:txBody>
                    <a:bodyPr/>
                    <a:lstStyle/>
                    <a:p>
                      <a:pPr algn="ctr"/>
                      <a:r>
                        <a:rPr lang="vi-VN" sz="2000">
                          <a:latin typeface="Arial" panose="020B0604020202020204" pitchFamily="34" charset="0"/>
                          <a:cs typeface="Arial" panose="020B0604020202020204" pitchFamily="34" charset="0"/>
                        </a:rPr>
                        <a:t>Công suất tiêu thụ</a:t>
                      </a:r>
                      <a:endParaRPr lang="en-US" sz="2000">
                        <a:latin typeface="Arial" panose="020B0604020202020204" pitchFamily="34" charset="0"/>
                        <a:cs typeface="Arial" panose="020B0604020202020204" pitchFamily="34" charset="0"/>
                      </a:endParaRPr>
                    </a:p>
                  </a:txBody>
                  <a:tcPr/>
                </a:tc>
                <a:tc>
                  <a:txBody>
                    <a:bodyPr/>
                    <a:lstStyle/>
                    <a:p>
                      <a:pPr algn="ctr"/>
                      <a:r>
                        <a:rPr lang="vi-VN" sz="2000">
                          <a:latin typeface="Arial" panose="020B0604020202020204" pitchFamily="34" charset="0"/>
                          <a:cs typeface="Arial" panose="020B0604020202020204" pitchFamily="34" charset="0"/>
                        </a:rPr>
                        <a:t>350mW</a:t>
                      </a:r>
                      <a:endParaRPr lang="en-US" sz="20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922639858"/>
                  </a:ext>
                </a:extLst>
              </a:tr>
              <a:tr h="491481">
                <a:tc>
                  <a:txBody>
                    <a:bodyPr/>
                    <a:lstStyle/>
                    <a:p>
                      <a:pPr algn="ctr"/>
                      <a:r>
                        <a:rPr lang="vi-VN" sz="2000">
                          <a:latin typeface="Arial" panose="020B0604020202020204" pitchFamily="34" charset="0"/>
                          <a:cs typeface="Arial" panose="020B0604020202020204" pitchFamily="34" charset="0"/>
                        </a:rPr>
                        <a:t>Dải đo</a:t>
                      </a:r>
                      <a:endParaRPr lang="en-US" sz="2000">
                        <a:latin typeface="Arial" panose="020B0604020202020204" pitchFamily="34" charset="0"/>
                        <a:cs typeface="Arial" panose="020B0604020202020204" pitchFamily="34" charset="0"/>
                      </a:endParaRPr>
                    </a:p>
                  </a:txBody>
                  <a:tcPr/>
                </a:tc>
                <a:tc>
                  <a:txBody>
                    <a:bodyPr/>
                    <a:lstStyle/>
                    <a:p>
                      <a:pPr algn="ctr"/>
                      <a:r>
                        <a:rPr lang="vi-VN" sz="2000">
                          <a:latin typeface="Arial" panose="020B0604020202020204" pitchFamily="34" charset="0"/>
                          <a:cs typeface="Arial" panose="020B0604020202020204" pitchFamily="34" charset="0"/>
                        </a:rPr>
                        <a:t>0-1000 </a:t>
                      </a:r>
                      <a:r>
                        <a:rPr lang="vi-VN" sz="2000" err="1">
                          <a:latin typeface="Arial" panose="020B0604020202020204" pitchFamily="34" charset="0"/>
                          <a:cs typeface="Arial" panose="020B0604020202020204" pitchFamily="34" charset="0"/>
                        </a:rPr>
                        <a:t>ppm</a:t>
                      </a:r>
                      <a:endParaRPr lang="en-US" sz="20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779245741"/>
                  </a:ext>
                </a:extLst>
              </a:tr>
              <a:tr h="491481">
                <a:tc>
                  <a:txBody>
                    <a:bodyPr/>
                    <a:lstStyle/>
                    <a:p>
                      <a:pPr algn="ctr"/>
                      <a:r>
                        <a:rPr lang="vi-VN" sz="2000">
                          <a:latin typeface="Arial" panose="020B0604020202020204" pitchFamily="34" charset="0"/>
                          <a:cs typeface="Arial" panose="020B0604020202020204" pitchFamily="34" charset="0"/>
                        </a:rPr>
                        <a:t>Điện áp hoạt động</a:t>
                      </a:r>
                      <a:endParaRPr lang="en-US" sz="2000">
                        <a:latin typeface="Arial" panose="020B0604020202020204" pitchFamily="34" charset="0"/>
                        <a:cs typeface="Arial" panose="020B0604020202020204" pitchFamily="34" charset="0"/>
                      </a:endParaRPr>
                    </a:p>
                  </a:txBody>
                  <a:tcPr/>
                </a:tc>
                <a:tc>
                  <a:txBody>
                    <a:bodyPr/>
                    <a:lstStyle/>
                    <a:p>
                      <a:pPr algn="ctr"/>
                      <a:r>
                        <a:rPr lang="en-US" sz="2000">
                          <a:latin typeface="Arial" panose="020B0604020202020204" pitchFamily="34" charset="0"/>
                          <a:cs typeface="Arial" panose="020B0604020202020204" pitchFamily="34" charset="0"/>
                        </a:rPr>
                        <a:t>3V </a:t>
                      </a:r>
                      <a:r>
                        <a:rPr lang="en-US" sz="2000" err="1">
                          <a:latin typeface="Arial" panose="020B0604020202020204" pitchFamily="34" charset="0"/>
                          <a:cs typeface="Arial" panose="020B0604020202020204" pitchFamily="34" charset="0"/>
                        </a:rPr>
                        <a:t>đến</a:t>
                      </a:r>
                      <a:r>
                        <a:rPr lang="en-US" sz="2000">
                          <a:latin typeface="Arial" panose="020B0604020202020204" pitchFamily="34" charset="0"/>
                          <a:cs typeface="Arial" panose="020B0604020202020204" pitchFamily="34" charset="0"/>
                        </a:rPr>
                        <a:t> 5V</a:t>
                      </a:r>
                    </a:p>
                  </a:txBody>
                  <a:tcPr/>
                </a:tc>
                <a:extLst>
                  <a:ext uri="{0D108BD9-81ED-4DB2-BD59-A6C34878D82A}">
                    <a16:rowId xmlns:a16="http://schemas.microsoft.com/office/drawing/2014/main" val="1069974902"/>
                  </a:ext>
                </a:extLst>
              </a:tr>
              <a:tr h="491481">
                <a:tc>
                  <a:txBody>
                    <a:bodyPr/>
                    <a:lstStyle/>
                    <a:p>
                      <a:pPr algn="ctr"/>
                      <a:r>
                        <a:rPr lang="vi-VN" sz="2000">
                          <a:latin typeface="Arial" panose="020B0604020202020204" pitchFamily="34" charset="0"/>
                          <a:cs typeface="Arial" panose="020B0604020202020204" pitchFamily="34" charset="0"/>
                        </a:rPr>
                        <a:t>Nhiệt độ hoạt động</a:t>
                      </a:r>
                      <a:endParaRPr lang="en-US" sz="2000">
                        <a:latin typeface="Arial" panose="020B0604020202020204" pitchFamily="34" charset="0"/>
                        <a:cs typeface="Arial" panose="020B0604020202020204" pitchFamily="34" charset="0"/>
                      </a:endParaRPr>
                    </a:p>
                  </a:txBody>
                  <a:tcPr/>
                </a:tc>
                <a:tc>
                  <a:txBody>
                    <a:bodyPr/>
                    <a:lstStyle/>
                    <a:p>
                      <a:pPr algn="ctr"/>
                      <a:r>
                        <a:rPr lang="en-US" sz="2000">
                          <a:latin typeface="Arial" panose="020B0604020202020204" pitchFamily="34" charset="0"/>
                          <a:cs typeface="Arial" panose="020B0604020202020204" pitchFamily="34" charset="0"/>
                        </a:rPr>
                        <a:t>-10 ~ 50 ° C</a:t>
                      </a:r>
                    </a:p>
                  </a:txBody>
                  <a:tcPr/>
                </a:tc>
                <a:extLst>
                  <a:ext uri="{0D108BD9-81ED-4DB2-BD59-A6C34878D82A}">
                    <a16:rowId xmlns:a16="http://schemas.microsoft.com/office/drawing/2014/main" val="2086558972"/>
                  </a:ext>
                </a:extLst>
              </a:tr>
              <a:tr h="491481">
                <a:tc>
                  <a:txBody>
                    <a:bodyPr/>
                    <a:lstStyle/>
                    <a:p>
                      <a:pPr algn="ctr"/>
                      <a:r>
                        <a:rPr lang="en-US" sz="2000">
                          <a:latin typeface="Arial" panose="020B0604020202020204" pitchFamily="34" charset="0"/>
                          <a:cs typeface="Arial" panose="020B0604020202020204" pitchFamily="34" charset="0"/>
                        </a:rPr>
                        <a:t>Chip so sánh </a:t>
                      </a:r>
                    </a:p>
                  </a:txBody>
                  <a:tcPr/>
                </a:tc>
                <a:tc>
                  <a:txBody>
                    <a:bodyPr/>
                    <a:lstStyle/>
                    <a:p>
                      <a:pPr algn="ctr"/>
                      <a:r>
                        <a:rPr lang="en-US" sz="2000">
                          <a:latin typeface="Arial" panose="020B0604020202020204" pitchFamily="34" charset="0"/>
                          <a:cs typeface="Arial" panose="020B0604020202020204" pitchFamily="34" charset="0"/>
                        </a:rPr>
                        <a:t>LM393</a:t>
                      </a:r>
                    </a:p>
                  </a:txBody>
                  <a:tcPr/>
                </a:tc>
                <a:extLst>
                  <a:ext uri="{0D108BD9-81ED-4DB2-BD59-A6C34878D82A}">
                    <a16:rowId xmlns:a16="http://schemas.microsoft.com/office/drawing/2014/main" val="59826601"/>
                  </a:ext>
                </a:extLst>
              </a:tr>
            </a:tbl>
          </a:graphicData>
        </a:graphic>
      </p:graphicFrame>
      <p:sp>
        <p:nvSpPr>
          <p:cNvPr id="6" name="TextBox 1">
            <a:extLst>
              <a:ext uri="{FF2B5EF4-FFF2-40B4-BE49-F238E27FC236}">
                <a16:creationId xmlns:a16="http://schemas.microsoft.com/office/drawing/2014/main" id="{4DF30FB3-4FD8-402A-6FA4-B6CF1657B892}"/>
              </a:ext>
            </a:extLst>
          </p:cNvPr>
          <p:cNvSpPr txBox="1"/>
          <p:nvPr/>
        </p:nvSpPr>
        <p:spPr>
          <a:xfrm>
            <a:off x="0" y="150615"/>
            <a:ext cx="872571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II. Cơ sở lý thuyết </a:t>
            </a:r>
            <a:r>
              <a:rPr lang="en-US" sz="4000" b="1">
                <a:solidFill>
                  <a:schemeClr val="bg1"/>
                </a:solidFill>
                <a:latin typeface="Calibri" panose="020F0502020204030204" pitchFamily="34" charset="0"/>
                <a:ea typeface="Calibri" panose="020F0502020204030204" pitchFamily="34" charset="0"/>
                <a:cs typeface="Calibri" panose="020F0502020204030204" pitchFamily="34" charset="0"/>
              </a:rPr>
              <a:t>và</a:t>
            </a:r>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 lựa chọn linh kiện</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7" name="Slide Number Placeholder 3">
            <a:extLst>
              <a:ext uri="{FF2B5EF4-FFF2-40B4-BE49-F238E27FC236}">
                <a16:creationId xmlns:a16="http://schemas.microsoft.com/office/drawing/2014/main" id="{12F01D00-876F-13B3-41A1-8DFAB03FBB50}"/>
              </a:ext>
            </a:extLst>
          </p:cNvPr>
          <p:cNvSpPr>
            <a:spLocks noGrp="1"/>
          </p:cNvSpPr>
          <p:nvPr>
            <p:ph type="sldNum" sz="quarter" idx="12"/>
          </p:nvPr>
        </p:nvSpPr>
        <p:spPr>
          <a:xfrm>
            <a:off x="6553200" y="6356350"/>
            <a:ext cx="2133600" cy="365125"/>
          </a:xfrm>
        </p:spPr>
        <p:txBody>
          <a:bodyPr/>
          <a:lstStyle/>
          <a:p>
            <a:fld id="{A3A973BD-8CE5-47C4-B8E5-573200B24DAB}" type="slidenum">
              <a:rPr lang="en-US" sz="1500" b="1" smtClean="0">
                <a:solidFill>
                  <a:schemeClr val="tx1"/>
                </a:solidFill>
              </a:rPr>
              <a:pPr/>
              <a:t>10</a:t>
            </a:fld>
            <a:endParaRPr lang="en-US" sz="1500" b="1">
              <a:solidFill>
                <a:schemeClr val="tx1"/>
              </a:solidFill>
            </a:endParaRPr>
          </a:p>
        </p:txBody>
      </p:sp>
    </p:spTree>
    <p:extLst>
      <p:ext uri="{BB962C8B-B14F-4D97-AF65-F5344CB8AC3E}">
        <p14:creationId xmlns:p14="http://schemas.microsoft.com/office/powerpoint/2010/main" val="637435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B192B37-9B07-D538-9299-49592E3B1BA6}"/>
              </a:ext>
            </a:extLst>
          </p:cNvPr>
          <p:cNvSpPr txBox="1"/>
          <p:nvPr/>
        </p:nvSpPr>
        <p:spPr>
          <a:xfrm>
            <a:off x="457200" y="1016245"/>
            <a:ext cx="5378556" cy="523220"/>
          </a:xfrm>
          <a:prstGeom prst="rect">
            <a:avLst/>
          </a:prstGeom>
          <a:noFill/>
        </p:spPr>
        <p:txBody>
          <a:bodyPr wrap="square" rtlCol="0">
            <a:spAutoFit/>
          </a:bodyPr>
          <a:lstStyle/>
          <a:p>
            <a:r>
              <a:rPr lang="vi-VN" sz="2800">
                <a:latin typeface="Calibri" panose="020F0502020204030204" pitchFamily="34" charset="0"/>
                <a:ea typeface="Calibri" panose="020F0502020204030204" pitchFamily="34" charset="0"/>
                <a:cs typeface="Calibri" panose="020F0502020204030204" pitchFamily="34" charset="0"/>
              </a:rPr>
              <a:t>3. </a:t>
            </a:r>
            <a:r>
              <a:rPr lang="vi-VN" sz="2800" err="1">
                <a:latin typeface="Calibri" panose="020F0502020204030204" pitchFamily="34" charset="0"/>
                <a:ea typeface="Calibri" panose="020F0502020204030204" pitchFamily="34" charset="0"/>
                <a:cs typeface="Calibri" panose="020F0502020204030204" pitchFamily="34" charset="0"/>
              </a:rPr>
              <a:t>Module</a:t>
            </a:r>
            <a:r>
              <a:rPr lang="vi-VN" sz="2800">
                <a:latin typeface="Calibri" panose="020F0502020204030204" pitchFamily="34" charset="0"/>
                <a:ea typeface="Calibri" panose="020F0502020204030204" pitchFamily="34" charset="0"/>
                <a:cs typeface="Calibri" panose="020F0502020204030204" pitchFamily="34" charset="0"/>
              </a:rPr>
              <a:t> cảm biến phát hiện lửa</a:t>
            </a:r>
            <a:endParaRPr lang="en-US" sz="280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2C8DF265-8968-26E6-94F0-28FF2B06F4B1}"/>
              </a:ext>
            </a:extLst>
          </p:cNvPr>
          <p:cNvPicPr>
            <a:picLocks noChangeAspect="1"/>
          </p:cNvPicPr>
          <p:nvPr/>
        </p:nvPicPr>
        <p:blipFill rotWithShape="1">
          <a:blip r:embed="rId3">
            <a:extLst>
              <a:ext uri="{28A0092B-C50C-407E-A947-70E740481C1C}">
                <a14:useLocalDpi xmlns:a14="http://schemas.microsoft.com/office/drawing/2010/main" val="0"/>
              </a:ext>
            </a:extLst>
          </a:blip>
          <a:srcRect t="1332" r="6080"/>
          <a:stretch/>
        </p:blipFill>
        <p:spPr>
          <a:xfrm>
            <a:off x="200120" y="2122529"/>
            <a:ext cx="2387338" cy="2414713"/>
          </a:xfrm>
          <a:prstGeom prst="rect">
            <a:avLst/>
          </a:prstGeom>
        </p:spPr>
      </p:pic>
      <p:graphicFrame>
        <p:nvGraphicFramePr>
          <p:cNvPr id="7" name="Table 6">
            <a:extLst>
              <a:ext uri="{FF2B5EF4-FFF2-40B4-BE49-F238E27FC236}">
                <a16:creationId xmlns:a16="http://schemas.microsoft.com/office/drawing/2014/main" id="{EF3B686A-1816-9995-E45E-0285360AE2D9}"/>
              </a:ext>
            </a:extLst>
          </p:cNvPr>
          <p:cNvGraphicFramePr>
            <a:graphicFrameLocks noGrp="1"/>
          </p:cNvGraphicFramePr>
          <p:nvPr>
            <p:extLst>
              <p:ext uri="{D42A27DB-BD31-4B8C-83A1-F6EECF244321}">
                <p14:modId xmlns:p14="http://schemas.microsoft.com/office/powerpoint/2010/main" val="1779984640"/>
              </p:ext>
            </p:extLst>
          </p:nvPr>
        </p:nvGraphicFramePr>
        <p:xfrm>
          <a:off x="3330188" y="1903062"/>
          <a:ext cx="5613692" cy="2853645"/>
        </p:xfrm>
        <a:graphic>
          <a:graphicData uri="http://schemas.openxmlformats.org/drawingml/2006/table">
            <a:tbl>
              <a:tblPr firstRow="1" bandRow="1">
                <a:tableStyleId>{5C22544A-7EE6-4342-B048-85BDC9FD1C3A}</a:tableStyleId>
              </a:tblPr>
              <a:tblGrid>
                <a:gridCol w="2881350">
                  <a:extLst>
                    <a:ext uri="{9D8B030D-6E8A-4147-A177-3AD203B41FA5}">
                      <a16:colId xmlns:a16="http://schemas.microsoft.com/office/drawing/2014/main" val="2912739774"/>
                    </a:ext>
                  </a:extLst>
                </a:gridCol>
                <a:gridCol w="2732342">
                  <a:extLst>
                    <a:ext uri="{9D8B030D-6E8A-4147-A177-3AD203B41FA5}">
                      <a16:colId xmlns:a16="http://schemas.microsoft.com/office/drawing/2014/main" val="1368675438"/>
                    </a:ext>
                  </a:extLst>
                </a:gridCol>
              </a:tblGrid>
              <a:tr h="491481">
                <a:tc gridSpan="2">
                  <a:txBody>
                    <a:bodyPr/>
                    <a:lstStyle/>
                    <a:p>
                      <a:pPr algn="ctr"/>
                      <a:r>
                        <a:rPr lang="vi-VN" sz="2400"/>
                        <a:t>Thông số kỹ thuật</a:t>
                      </a:r>
                      <a:endParaRPr lang="en-US" sz="2400"/>
                    </a:p>
                  </a:txBody>
                  <a:tcPr/>
                </a:tc>
                <a:tc hMerge="1">
                  <a:txBody>
                    <a:bodyPr/>
                    <a:lstStyle/>
                    <a:p>
                      <a:endParaRPr dirty="0"/>
                    </a:p>
                  </a:txBody>
                  <a:tcPr/>
                </a:tc>
                <a:extLst>
                  <a:ext uri="{0D108BD9-81ED-4DB2-BD59-A6C34878D82A}">
                    <a16:rowId xmlns:a16="http://schemas.microsoft.com/office/drawing/2014/main" val="3982051822"/>
                  </a:ext>
                </a:extLst>
              </a:tr>
              <a:tr h="491481">
                <a:tc>
                  <a:txBody>
                    <a:bodyPr/>
                    <a:lstStyle/>
                    <a:p>
                      <a:pPr algn="ctr"/>
                      <a:r>
                        <a:rPr lang="vi-VN" sz="2000">
                          <a:latin typeface="Arial" panose="020B0604020202020204" pitchFamily="34" charset="0"/>
                          <a:cs typeface="Arial" panose="020B0604020202020204" pitchFamily="34" charset="0"/>
                        </a:rPr>
                        <a:t>Dòng điện tiêu thụ</a:t>
                      </a:r>
                      <a:endParaRPr lang="en-US" sz="2000">
                        <a:latin typeface="Arial" panose="020B0604020202020204" pitchFamily="34" charset="0"/>
                        <a:cs typeface="Arial" panose="020B0604020202020204" pitchFamily="34" charset="0"/>
                      </a:endParaRPr>
                    </a:p>
                  </a:txBody>
                  <a:tcPr/>
                </a:tc>
                <a:tc>
                  <a:txBody>
                    <a:bodyPr/>
                    <a:lstStyle/>
                    <a:p>
                      <a:pPr algn="ctr"/>
                      <a:r>
                        <a:rPr lang="vi-VN" sz="2000">
                          <a:latin typeface="Arial" panose="020B0604020202020204" pitchFamily="34" charset="0"/>
                          <a:cs typeface="Arial" panose="020B0604020202020204" pitchFamily="34" charset="0"/>
                        </a:rPr>
                        <a:t>15mA</a:t>
                      </a:r>
                      <a:endParaRPr lang="en-US" sz="20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922639858"/>
                  </a:ext>
                </a:extLst>
              </a:tr>
              <a:tr h="137124">
                <a:tc>
                  <a:txBody>
                    <a:bodyPr/>
                    <a:lstStyle/>
                    <a:p>
                      <a:pPr algn="ctr"/>
                      <a:r>
                        <a:rPr lang="vi-VN" sz="2000">
                          <a:latin typeface="Arial" panose="020B0604020202020204" pitchFamily="34" charset="0"/>
                          <a:cs typeface="Arial" panose="020B0604020202020204" pitchFamily="34" charset="0"/>
                        </a:rPr>
                        <a:t>Góc quét</a:t>
                      </a:r>
                      <a:endParaRPr lang="en-US" sz="2000">
                        <a:latin typeface="Arial" panose="020B0604020202020204" pitchFamily="34" charset="0"/>
                        <a:cs typeface="Arial" panose="020B0604020202020204" pitchFamily="34" charset="0"/>
                      </a:endParaRPr>
                    </a:p>
                  </a:txBody>
                  <a:tcPr/>
                </a:tc>
                <a:tc>
                  <a:txBody>
                    <a:bodyPr/>
                    <a:lstStyle/>
                    <a:p>
                      <a:pPr algn="ctr"/>
                      <a:r>
                        <a:rPr lang="vi-VN" sz="2000">
                          <a:latin typeface="Arial" panose="020B0604020202020204" pitchFamily="34" charset="0"/>
                          <a:cs typeface="Arial" panose="020B0604020202020204" pitchFamily="34" charset="0"/>
                        </a:rPr>
                        <a:t>60</a:t>
                      </a:r>
                      <a:r>
                        <a:rPr lang="en-US" sz="2000">
                          <a:latin typeface="Arial" panose="020B0604020202020204" pitchFamily="34" charset="0"/>
                          <a:cs typeface="Arial" panose="020B0604020202020204" pitchFamily="34" charset="0"/>
                        </a:rPr>
                        <a:t>°</a:t>
                      </a:r>
                    </a:p>
                  </a:txBody>
                  <a:tcPr/>
                </a:tc>
                <a:extLst>
                  <a:ext uri="{0D108BD9-81ED-4DB2-BD59-A6C34878D82A}">
                    <a16:rowId xmlns:a16="http://schemas.microsoft.com/office/drawing/2014/main" val="779245741"/>
                  </a:ext>
                </a:extLst>
              </a:tr>
              <a:tr h="491481">
                <a:tc>
                  <a:txBody>
                    <a:bodyPr/>
                    <a:lstStyle/>
                    <a:p>
                      <a:pPr algn="ctr"/>
                      <a:r>
                        <a:rPr lang="vi-VN" sz="2000">
                          <a:latin typeface="Arial" panose="020B0604020202020204" pitchFamily="34" charset="0"/>
                          <a:cs typeface="Arial" panose="020B0604020202020204" pitchFamily="34" charset="0"/>
                        </a:rPr>
                        <a:t>Điện áp hoạt động</a:t>
                      </a:r>
                      <a:endParaRPr lang="en-US" sz="2000">
                        <a:latin typeface="Arial" panose="020B0604020202020204" pitchFamily="34" charset="0"/>
                        <a:cs typeface="Arial" panose="020B0604020202020204" pitchFamily="34" charset="0"/>
                      </a:endParaRPr>
                    </a:p>
                  </a:txBody>
                  <a:tcPr/>
                </a:tc>
                <a:tc>
                  <a:txBody>
                    <a:bodyPr/>
                    <a:lstStyle/>
                    <a:p>
                      <a:pPr algn="ctr"/>
                      <a:r>
                        <a:rPr lang="vi-VN" sz="2000">
                          <a:latin typeface="Arial" panose="020B0604020202020204" pitchFamily="34" charset="0"/>
                          <a:cs typeface="Arial" panose="020B0604020202020204" pitchFamily="34" charset="0"/>
                        </a:rPr>
                        <a:t>3.3</a:t>
                      </a:r>
                      <a:r>
                        <a:rPr lang="en-US" sz="2000">
                          <a:latin typeface="Arial" panose="020B0604020202020204" pitchFamily="34" charset="0"/>
                          <a:cs typeface="Arial" panose="020B0604020202020204" pitchFamily="34" charset="0"/>
                        </a:rPr>
                        <a:t>V </a:t>
                      </a:r>
                      <a:r>
                        <a:rPr lang="en-US" sz="2000" err="1">
                          <a:latin typeface="Arial" panose="020B0604020202020204" pitchFamily="34" charset="0"/>
                          <a:cs typeface="Arial" panose="020B0604020202020204" pitchFamily="34" charset="0"/>
                        </a:rPr>
                        <a:t>đến</a:t>
                      </a:r>
                      <a:r>
                        <a:rPr lang="en-US" sz="2000">
                          <a:latin typeface="Arial" panose="020B0604020202020204" pitchFamily="34" charset="0"/>
                          <a:cs typeface="Arial" panose="020B0604020202020204" pitchFamily="34" charset="0"/>
                        </a:rPr>
                        <a:t> 5V</a:t>
                      </a:r>
                    </a:p>
                  </a:txBody>
                  <a:tcPr/>
                </a:tc>
                <a:extLst>
                  <a:ext uri="{0D108BD9-81ED-4DB2-BD59-A6C34878D82A}">
                    <a16:rowId xmlns:a16="http://schemas.microsoft.com/office/drawing/2014/main" val="1069974902"/>
                  </a:ext>
                </a:extLst>
              </a:tr>
              <a:tr h="491481">
                <a:tc>
                  <a:txBody>
                    <a:bodyPr/>
                    <a:lstStyle/>
                    <a:p>
                      <a:pPr algn="ctr"/>
                      <a:r>
                        <a:rPr lang="vi-VN" sz="2000">
                          <a:latin typeface="Arial" panose="020B0604020202020204" pitchFamily="34" charset="0"/>
                          <a:cs typeface="Arial" panose="020B0604020202020204" pitchFamily="34" charset="0"/>
                        </a:rPr>
                        <a:t>Tín hiệu ra</a:t>
                      </a:r>
                      <a:endParaRPr lang="en-US" sz="2000">
                        <a:latin typeface="Arial" panose="020B0604020202020204" pitchFamily="34" charset="0"/>
                        <a:cs typeface="Arial" panose="020B0604020202020204" pitchFamily="34" charset="0"/>
                      </a:endParaRPr>
                    </a:p>
                  </a:txBody>
                  <a:tcPr/>
                </a:tc>
                <a:tc>
                  <a:txBody>
                    <a:bodyPr/>
                    <a:lstStyle/>
                    <a:p>
                      <a:pPr algn="ctr"/>
                      <a:r>
                        <a:rPr lang="vi-VN" sz="2000" err="1">
                          <a:latin typeface="Arial" panose="020B0604020202020204" pitchFamily="34" charset="0"/>
                          <a:cs typeface="Arial" panose="020B0604020202020204" pitchFamily="34" charset="0"/>
                        </a:rPr>
                        <a:t>Digital</a:t>
                      </a:r>
                      <a:r>
                        <a:rPr lang="vi-VN" sz="2000">
                          <a:latin typeface="Arial" panose="020B0604020202020204" pitchFamily="34" charset="0"/>
                          <a:cs typeface="Arial" panose="020B0604020202020204" pitchFamily="34" charset="0"/>
                        </a:rPr>
                        <a:t> / </a:t>
                      </a:r>
                      <a:r>
                        <a:rPr lang="vi-VN" sz="2000" err="1">
                          <a:latin typeface="Arial" panose="020B0604020202020204" pitchFamily="34" charset="0"/>
                          <a:cs typeface="Arial" panose="020B0604020202020204" pitchFamily="34" charset="0"/>
                        </a:rPr>
                        <a:t>Analog</a:t>
                      </a:r>
                      <a:endParaRPr lang="en-US" sz="20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086558972"/>
                  </a:ext>
                </a:extLst>
              </a:tr>
              <a:tr h="491481">
                <a:tc>
                  <a:txBody>
                    <a:bodyPr/>
                    <a:lstStyle/>
                    <a:p>
                      <a:pPr algn="ctr"/>
                      <a:r>
                        <a:rPr lang="vi-VN" sz="2000">
                          <a:latin typeface="Arial" panose="020B0604020202020204" pitchFamily="34" charset="0"/>
                          <a:cs typeface="Arial" panose="020B0604020202020204" pitchFamily="34" charset="0"/>
                        </a:rPr>
                        <a:t>Cảm biến </a:t>
                      </a:r>
                      <a:endParaRPr lang="en-US" sz="2000">
                        <a:latin typeface="Arial" panose="020B0604020202020204" pitchFamily="34" charset="0"/>
                        <a:cs typeface="Arial" panose="020B0604020202020204" pitchFamily="34" charset="0"/>
                      </a:endParaRPr>
                    </a:p>
                  </a:txBody>
                  <a:tcPr/>
                </a:tc>
                <a:tc>
                  <a:txBody>
                    <a:bodyPr/>
                    <a:lstStyle/>
                    <a:p>
                      <a:pPr algn="ctr"/>
                      <a:r>
                        <a:rPr lang="vi-VN" sz="2000">
                          <a:latin typeface="Arial" panose="020B0604020202020204" pitchFamily="34" charset="0"/>
                          <a:cs typeface="Arial" panose="020B0604020202020204" pitchFamily="34" charset="0"/>
                        </a:rPr>
                        <a:t>Hồng ngoại</a:t>
                      </a:r>
                      <a:endParaRPr lang="en-US" sz="20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59826601"/>
                  </a:ext>
                </a:extLst>
              </a:tr>
            </a:tbl>
          </a:graphicData>
        </a:graphic>
      </p:graphicFrame>
      <p:sp>
        <p:nvSpPr>
          <p:cNvPr id="2" name="TextBox 1">
            <a:extLst>
              <a:ext uri="{FF2B5EF4-FFF2-40B4-BE49-F238E27FC236}">
                <a16:creationId xmlns:a16="http://schemas.microsoft.com/office/drawing/2014/main" id="{6CBA0B06-0837-9B82-2816-588070996AC1}"/>
              </a:ext>
            </a:extLst>
          </p:cNvPr>
          <p:cNvSpPr txBox="1"/>
          <p:nvPr/>
        </p:nvSpPr>
        <p:spPr>
          <a:xfrm>
            <a:off x="0" y="150615"/>
            <a:ext cx="872571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II. Cơ sở lý thuyết </a:t>
            </a:r>
            <a:r>
              <a:rPr lang="en-US" sz="4000" b="1">
                <a:solidFill>
                  <a:schemeClr val="bg1"/>
                </a:solidFill>
                <a:latin typeface="Calibri" panose="020F0502020204030204" pitchFamily="34" charset="0"/>
                <a:ea typeface="Calibri" panose="020F0502020204030204" pitchFamily="34" charset="0"/>
                <a:cs typeface="Calibri" panose="020F0502020204030204" pitchFamily="34" charset="0"/>
              </a:rPr>
              <a:t>và</a:t>
            </a:r>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 lựa chọn linh kiện</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B2E10FB9-B05B-23DC-F7EA-8960D5A7F32C}"/>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11</a:t>
            </a:fld>
            <a:endParaRPr lang="en-US"/>
          </a:p>
        </p:txBody>
      </p:sp>
    </p:spTree>
    <p:extLst>
      <p:ext uri="{BB962C8B-B14F-4D97-AF65-F5344CB8AC3E}">
        <p14:creationId xmlns:p14="http://schemas.microsoft.com/office/powerpoint/2010/main" val="15562532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B192B37-9B07-D538-9299-49592E3B1BA6}"/>
              </a:ext>
            </a:extLst>
          </p:cNvPr>
          <p:cNvSpPr txBox="1"/>
          <p:nvPr/>
        </p:nvSpPr>
        <p:spPr>
          <a:xfrm>
            <a:off x="393953" y="1010653"/>
            <a:ext cx="5049315" cy="523220"/>
          </a:xfrm>
          <a:prstGeom prst="rect">
            <a:avLst/>
          </a:prstGeom>
          <a:noFill/>
        </p:spPr>
        <p:txBody>
          <a:bodyPr wrap="square" rtlCol="0">
            <a:spAutoFit/>
          </a:bodyPr>
          <a:lstStyle/>
          <a:p>
            <a:r>
              <a:rPr lang="vi-VN" sz="2800">
                <a:latin typeface="Calibri" panose="020F0502020204030204" pitchFamily="34" charset="0"/>
                <a:ea typeface="Calibri" panose="020F0502020204030204" pitchFamily="34" charset="0"/>
                <a:cs typeface="Calibri" panose="020F0502020204030204" pitchFamily="34" charset="0"/>
              </a:rPr>
              <a:t>4. Vi điều khiển: </a:t>
            </a:r>
            <a:r>
              <a:rPr lang="en-US" sz="2800">
                <a:latin typeface="Calibri" panose="020F0502020204030204" pitchFamily="34" charset="0"/>
                <a:ea typeface="Calibri" panose="020F0502020204030204" pitchFamily="34" charset="0"/>
                <a:cs typeface="Calibri" panose="020F0502020204030204" pitchFamily="34" charset="0"/>
              </a:rPr>
              <a:t>ESP32-S</a:t>
            </a:r>
          </a:p>
        </p:txBody>
      </p:sp>
      <p:sp>
        <p:nvSpPr>
          <p:cNvPr id="6" name="TextBox 5">
            <a:extLst>
              <a:ext uri="{FF2B5EF4-FFF2-40B4-BE49-F238E27FC236}">
                <a16:creationId xmlns:a16="http://schemas.microsoft.com/office/drawing/2014/main" id="{9BB3FA87-474E-1E84-22A9-F88AF7BC29D5}"/>
              </a:ext>
            </a:extLst>
          </p:cNvPr>
          <p:cNvSpPr txBox="1"/>
          <p:nvPr/>
        </p:nvSpPr>
        <p:spPr>
          <a:xfrm>
            <a:off x="2819400" y="1410355"/>
            <a:ext cx="6547249" cy="544764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Tích hợp module</a:t>
            </a:r>
            <a:r>
              <a:rPr lang="en-US" sz="2400">
                <a:latin typeface="Calibri" panose="020F0502020204030204" pitchFamily="34" charset="0"/>
                <a:ea typeface="Calibri" panose="020F0502020204030204" pitchFamily="34" charset="0"/>
                <a:cs typeface="Calibri" panose="020F0502020204030204" pitchFamily="34" charset="0"/>
              </a:rPr>
              <a:t> </a:t>
            </a:r>
            <a:r>
              <a:rPr lang="vi-VN" sz="2400">
                <a:latin typeface="Calibri" panose="020F0502020204030204" pitchFamily="34" charset="0"/>
                <a:ea typeface="Calibri" panose="020F0502020204030204" pitchFamily="34" charset="0"/>
                <a:cs typeface="Calibri" panose="020F0502020204030204" pitchFamily="34" charset="0"/>
              </a:rPr>
              <a:t>WIFI</a:t>
            </a:r>
            <a:r>
              <a:rPr lang="en-US" sz="2400">
                <a:latin typeface="Calibri" panose="020F0502020204030204" pitchFamily="34" charset="0"/>
                <a:ea typeface="Calibri" panose="020F0502020204030204" pitchFamily="34" charset="0"/>
                <a:cs typeface="Calibri" panose="020F0502020204030204" pitchFamily="34" charset="0"/>
              </a:rPr>
              <a:t>*BT*BLE, anten mở rộng</a:t>
            </a:r>
            <a:endParaRPr lang="vi-VN" sz="2400">
              <a:latin typeface="Calibri" panose="020F0502020204030204" pitchFamily="34" charset="0"/>
              <a:ea typeface="Calibri" panose="020F0502020204030204" pitchFamily="34" charset="0"/>
              <a:cs typeface="Calibri" panose="020F0502020204030204" pitchFamily="34" charset="0"/>
            </a:endParaRP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SRAM: </a:t>
            </a:r>
            <a:r>
              <a:rPr lang="en-US" sz="2400">
                <a:latin typeface="Calibri" panose="020F0502020204030204" pitchFamily="34" charset="0"/>
                <a:ea typeface="Calibri" panose="020F0502020204030204" pitchFamily="34" charset="0"/>
                <a:cs typeface="Calibri" panose="020F0502020204030204" pitchFamily="34" charset="0"/>
              </a:rPr>
              <a:t>512 Kbyte</a:t>
            </a:r>
          </a:p>
          <a:p>
            <a:pPr marL="285750"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QSPI Flash/SRAM: up to 4 x 16 </a:t>
            </a:r>
            <a:r>
              <a:rPr lang="en-US" sz="2400" err="1">
                <a:latin typeface="Calibri" panose="020F0502020204030204" pitchFamily="34" charset="0"/>
                <a:ea typeface="Calibri" panose="020F0502020204030204" pitchFamily="34" charset="0"/>
                <a:cs typeface="Calibri" panose="020F0502020204030204" pitchFamily="34" charset="0"/>
              </a:rPr>
              <a:t>MBytes</a:t>
            </a:r>
            <a:endParaRPr lang="en-US" sz="2400">
              <a:latin typeface="Calibri" panose="020F0502020204030204" pitchFamily="34" charset="0"/>
              <a:ea typeface="Calibri" panose="020F0502020204030204" pitchFamily="34" charset="0"/>
              <a:cs typeface="Calibri" panose="020F0502020204030204" pitchFamily="34" charset="0"/>
            </a:endParaRP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Điện áp hoạt động</a:t>
            </a:r>
            <a:r>
              <a:rPr lang="en-US" sz="2400">
                <a:latin typeface="Calibri" panose="020F0502020204030204" pitchFamily="34" charset="0"/>
                <a:ea typeface="Calibri" panose="020F0502020204030204" pitchFamily="34" charset="0"/>
                <a:cs typeface="Calibri" panose="020F0502020204030204" pitchFamily="34" charset="0"/>
              </a:rPr>
              <a:t>:  3 V to 3.6 V</a:t>
            </a:r>
            <a:endParaRPr lang="vi-VN" sz="2400">
              <a:latin typeface="Calibri" panose="020F0502020204030204" pitchFamily="34" charset="0"/>
              <a:ea typeface="Calibri" panose="020F0502020204030204" pitchFamily="34" charset="0"/>
              <a:cs typeface="Calibri" panose="020F0502020204030204" pitchFamily="34" charset="0"/>
            </a:endParaRP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Số lượng GPIO: </a:t>
            </a:r>
            <a:r>
              <a:rPr lang="en-US" sz="2400">
                <a:latin typeface="Calibri" panose="020F0502020204030204" pitchFamily="34" charset="0"/>
                <a:ea typeface="Calibri" panose="020F0502020204030204" pitchFamily="34" charset="0"/>
                <a:cs typeface="Calibri" panose="020F0502020204030204" pitchFamily="34" charset="0"/>
              </a:rPr>
              <a:t>32</a:t>
            </a: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Tần số xung nhịp có thể điều chỉnh từ </a:t>
            </a:r>
            <a:r>
              <a:rPr lang="en-US" sz="2400">
                <a:latin typeface="Calibri" panose="020F0502020204030204" pitchFamily="34" charset="0"/>
                <a:ea typeface="Calibri" panose="020F0502020204030204" pitchFamily="34" charset="0"/>
                <a:cs typeface="Calibri" panose="020F0502020204030204" pitchFamily="34" charset="0"/>
              </a:rPr>
              <a:t>80</a:t>
            </a:r>
            <a:r>
              <a:rPr lang="vi-VN" sz="2400">
                <a:latin typeface="Calibri" panose="020F0502020204030204" pitchFamily="34" charset="0"/>
                <a:ea typeface="Calibri" panose="020F0502020204030204" pitchFamily="34" charset="0"/>
                <a:cs typeface="Calibri" panose="020F0502020204030204" pitchFamily="34" charset="0"/>
              </a:rPr>
              <a:t>MHz </a:t>
            </a:r>
            <a:r>
              <a:rPr lang="en-US" sz="2400">
                <a:latin typeface="Calibri" panose="020F0502020204030204" pitchFamily="34" charset="0"/>
                <a:ea typeface="Calibri" panose="020F0502020204030204" pitchFamily="34" charset="0"/>
                <a:cs typeface="Calibri" panose="020F0502020204030204" pitchFamily="34" charset="0"/>
              </a:rPr>
              <a:t>~ 240</a:t>
            </a:r>
            <a:r>
              <a:rPr lang="vi-VN" sz="2400">
                <a:latin typeface="Calibri" panose="020F0502020204030204" pitchFamily="34" charset="0"/>
                <a:ea typeface="Calibri" panose="020F0502020204030204" pitchFamily="34" charset="0"/>
                <a:cs typeface="Calibri" panose="020F0502020204030204" pitchFamily="34" charset="0"/>
              </a:rPr>
              <a:t>MHz</a:t>
            </a: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Có nhiều chế độ tiết kiệm năng lượng: Modem-sleep,</a:t>
            </a:r>
            <a:r>
              <a:rPr lang="en-US" sz="2400">
                <a:latin typeface="Calibri" panose="020F0502020204030204" pitchFamily="34" charset="0"/>
                <a:ea typeface="Calibri" panose="020F0502020204030204" pitchFamily="34" charset="0"/>
                <a:cs typeface="Calibri" panose="020F0502020204030204" pitchFamily="34" charset="0"/>
              </a:rPr>
              <a:t> Light Sleep,</a:t>
            </a:r>
            <a:r>
              <a:rPr lang="vi-VN" sz="2400">
                <a:latin typeface="Calibri" panose="020F0502020204030204" pitchFamily="34" charset="0"/>
                <a:ea typeface="Calibri" panose="020F0502020204030204" pitchFamily="34" charset="0"/>
                <a:cs typeface="Calibri" panose="020F0502020204030204" pitchFamily="34" charset="0"/>
              </a:rPr>
              <a:t> </a:t>
            </a:r>
            <a:r>
              <a:rPr lang="en-US" sz="2400">
                <a:latin typeface="Calibri" panose="020F0502020204030204" pitchFamily="34" charset="0"/>
                <a:ea typeface="Calibri" panose="020F0502020204030204" pitchFamily="34" charset="0"/>
                <a:cs typeface="Calibri" panose="020F0502020204030204" pitchFamily="34" charset="0"/>
              </a:rPr>
              <a:t>D</a:t>
            </a:r>
            <a:r>
              <a:rPr lang="vi-VN" sz="2400">
                <a:latin typeface="Calibri" panose="020F0502020204030204" pitchFamily="34" charset="0"/>
                <a:ea typeface="Calibri" panose="020F0502020204030204" pitchFamily="34" charset="0"/>
                <a:cs typeface="Calibri" panose="020F0502020204030204" pitchFamily="34" charset="0"/>
              </a:rPr>
              <a:t>eep-sleep,…</a:t>
            </a:r>
          </a:p>
          <a:p>
            <a:pPr marL="285750" indent="-285750">
              <a:buFont typeface="Arial" panose="020B0604020202020204" pitchFamily="34" charset="0"/>
              <a:buChar char="•"/>
            </a:pPr>
            <a:endParaRPr lang="en-US" sz="2400">
              <a:latin typeface="Calibri" panose="020F0502020204030204" pitchFamily="34" charset="0"/>
              <a:ea typeface="Calibri" panose="020F0502020204030204" pitchFamily="34" charset="0"/>
              <a:cs typeface="Calibri" panose="020F0502020204030204" pitchFamily="34" charset="0"/>
            </a:endParaRPr>
          </a:p>
        </p:txBody>
      </p:sp>
      <p:pic>
        <p:nvPicPr>
          <p:cNvPr id="2" name="Picture 1"/>
          <p:cNvPicPr>
            <a:picLocks noChangeAspect="1"/>
          </p:cNvPicPr>
          <p:nvPr/>
        </p:nvPicPr>
        <p:blipFill>
          <a:blip r:embed="rId2"/>
          <a:stretch>
            <a:fillRect/>
          </a:stretch>
        </p:blipFill>
        <p:spPr>
          <a:xfrm>
            <a:off x="51584" y="2286731"/>
            <a:ext cx="2770710" cy="2284538"/>
          </a:xfrm>
          <a:prstGeom prst="rect">
            <a:avLst/>
          </a:prstGeom>
        </p:spPr>
      </p:pic>
      <p:sp>
        <p:nvSpPr>
          <p:cNvPr id="4" name="TextBox 1">
            <a:extLst>
              <a:ext uri="{FF2B5EF4-FFF2-40B4-BE49-F238E27FC236}">
                <a16:creationId xmlns:a16="http://schemas.microsoft.com/office/drawing/2014/main" id="{BA4C5F5E-BF0D-6104-8A9F-1D9CAC4FE323}"/>
              </a:ext>
            </a:extLst>
          </p:cNvPr>
          <p:cNvSpPr txBox="1"/>
          <p:nvPr/>
        </p:nvSpPr>
        <p:spPr>
          <a:xfrm>
            <a:off x="0" y="150615"/>
            <a:ext cx="872571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II. Cơ sở lý thuyết </a:t>
            </a:r>
            <a:r>
              <a:rPr lang="en-US" sz="4000" b="1">
                <a:solidFill>
                  <a:schemeClr val="bg1"/>
                </a:solidFill>
                <a:latin typeface="Calibri" panose="020F0502020204030204" pitchFamily="34" charset="0"/>
                <a:ea typeface="Calibri" panose="020F0502020204030204" pitchFamily="34" charset="0"/>
                <a:cs typeface="Calibri" panose="020F0502020204030204" pitchFamily="34" charset="0"/>
              </a:rPr>
              <a:t>và</a:t>
            </a:r>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 lựa chọn linh kiện</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7" name="Slide Number Placeholder 3">
            <a:extLst>
              <a:ext uri="{FF2B5EF4-FFF2-40B4-BE49-F238E27FC236}">
                <a16:creationId xmlns:a16="http://schemas.microsoft.com/office/drawing/2014/main" id="{27BBCEAB-B98C-37C8-7A9C-25162B0EC13E}"/>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12</a:t>
            </a:fld>
            <a:endParaRPr lang="en-US"/>
          </a:p>
        </p:txBody>
      </p:sp>
    </p:spTree>
    <p:extLst>
      <p:ext uri="{BB962C8B-B14F-4D97-AF65-F5344CB8AC3E}">
        <p14:creationId xmlns:p14="http://schemas.microsoft.com/office/powerpoint/2010/main" val="9312997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B192B37-9B07-D538-9299-49592E3B1BA6}"/>
              </a:ext>
            </a:extLst>
          </p:cNvPr>
          <p:cNvSpPr txBox="1"/>
          <p:nvPr/>
        </p:nvSpPr>
        <p:spPr>
          <a:xfrm>
            <a:off x="393954" y="1010653"/>
            <a:ext cx="6997446" cy="523220"/>
          </a:xfrm>
          <a:prstGeom prst="rect">
            <a:avLst/>
          </a:prstGeom>
          <a:noFill/>
        </p:spPr>
        <p:txBody>
          <a:bodyPr wrap="square" rtlCol="0">
            <a:spAutoFit/>
          </a:bodyPr>
          <a:lstStyle/>
          <a:p>
            <a:r>
              <a:rPr lang="vi-VN" sz="2800">
                <a:latin typeface="Calibri" panose="020F0502020204030204" pitchFamily="34" charset="0"/>
                <a:ea typeface="Calibri" panose="020F0502020204030204" pitchFamily="34" charset="0"/>
                <a:cs typeface="Calibri" panose="020F0502020204030204" pitchFamily="34" charset="0"/>
              </a:rPr>
              <a:t>6. </a:t>
            </a:r>
            <a:r>
              <a:rPr lang="vi-VN" sz="2800" err="1">
                <a:latin typeface="Calibri" panose="020F0502020204030204" pitchFamily="34" charset="0"/>
                <a:ea typeface="Calibri" panose="020F0502020204030204" pitchFamily="34" charset="0"/>
                <a:cs typeface="Calibri" panose="020F0502020204030204" pitchFamily="34" charset="0"/>
              </a:rPr>
              <a:t>Module</a:t>
            </a:r>
            <a:r>
              <a:rPr lang="vi-VN" sz="2800">
                <a:latin typeface="Calibri" panose="020F0502020204030204" pitchFamily="34" charset="0"/>
                <a:ea typeface="Calibri" panose="020F0502020204030204" pitchFamily="34" charset="0"/>
                <a:cs typeface="Calibri" panose="020F0502020204030204" pitchFamily="34" charset="0"/>
              </a:rPr>
              <a:t> chỉnh </a:t>
            </a:r>
            <a:r>
              <a:rPr lang="en-US" sz="2800">
                <a:latin typeface="Calibri" panose="020F0502020204030204" pitchFamily="34" charset="0"/>
                <a:ea typeface="Calibri" panose="020F0502020204030204" pitchFamily="34" charset="0"/>
                <a:cs typeface="Calibri" panose="020F0502020204030204" pitchFamily="34" charset="0"/>
              </a:rPr>
              <a:t>điện </a:t>
            </a:r>
            <a:r>
              <a:rPr lang="vi-VN" sz="2800">
                <a:latin typeface="Calibri" panose="020F0502020204030204" pitchFamily="34" charset="0"/>
                <a:ea typeface="Calibri" panose="020F0502020204030204" pitchFamily="34" charset="0"/>
                <a:cs typeface="Calibri" panose="020F0502020204030204" pitchFamily="34" charset="0"/>
              </a:rPr>
              <a:t>áp DC-DC LM2596</a:t>
            </a:r>
            <a:endParaRPr lang="en-US" sz="2800">
              <a:latin typeface="Calibri" panose="020F0502020204030204" pitchFamily="34" charset="0"/>
              <a:ea typeface="Calibri" panose="020F0502020204030204" pitchFamily="34" charset="0"/>
              <a:cs typeface="Calibri" panose="020F0502020204030204" pitchFamily="34" charset="0"/>
            </a:endParaRPr>
          </a:p>
        </p:txBody>
      </p:sp>
      <p:pic>
        <p:nvPicPr>
          <p:cNvPr id="6" name="Picture 2" descr="Mạch Giảm Áp DC-DC Buck LM2596 3A | Thế Giới Module">
            <a:extLst>
              <a:ext uri="{FF2B5EF4-FFF2-40B4-BE49-F238E27FC236}">
                <a16:creationId xmlns:a16="http://schemas.microsoft.com/office/drawing/2014/main" id="{C257B08B-B95E-75B7-59EB-5C364B234DF6}"/>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634" t="12963" r="3563" b="9630"/>
          <a:stretch/>
        </p:blipFill>
        <p:spPr bwMode="auto">
          <a:xfrm>
            <a:off x="304800" y="2482912"/>
            <a:ext cx="2438400" cy="189217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FF528C3-4553-E06B-A349-969661EE5628}"/>
              </a:ext>
            </a:extLst>
          </p:cNvPr>
          <p:cNvSpPr txBox="1"/>
          <p:nvPr/>
        </p:nvSpPr>
        <p:spPr>
          <a:xfrm>
            <a:off x="2743200" y="2026468"/>
            <a:ext cx="6400800" cy="280506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Điện áp đầu vào: từ 4.5V đến 40V.</a:t>
            </a: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Điện áp đầu ra:</a:t>
            </a:r>
            <a:r>
              <a:rPr lang="en-US" sz="2400">
                <a:latin typeface="Calibri" panose="020F0502020204030204" pitchFamily="34" charset="0"/>
                <a:ea typeface="Calibri" panose="020F0502020204030204" pitchFamily="34" charset="0"/>
                <a:cs typeface="Calibri" panose="020F0502020204030204" pitchFamily="34" charset="0"/>
              </a:rPr>
              <a:t> D</a:t>
            </a:r>
            <a:r>
              <a:rPr lang="vi-VN" sz="2400">
                <a:latin typeface="Calibri" panose="020F0502020204030204" pitchFamily="34" charset="0"/>
                <a:ea typeface="Calibri" panose="020F0502020204030204" pitchFamily="34" charset="0"/>
                <a:cs typeface="Calibri" panose="020F0502020204030204" pitchFamily="34" charset="0"/>
              </a:rPr>
              <a:t>iều chỉnh từ 1.23V đến 37V.</a:t>
            </a: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Dòng điện đầu ra:</a:t>
            </a:r>
            <a:r>
              <a:rPr lang="en-US" sz="2400">
                <a:latin typeface="Calibri" panose="020F0502020204030204" pitchFamily="34" charset="0"/>
                <a:ea typeface="Calibri" panose="020F0502020204030204" pitchFamily="34" charset="0"/>
                <a:cs typeface="Calibri" panose="020F0502020204030204" pitchFamily="34" charset="0"/>
              </a:rPr>
              <a:t> </a:t>
            </a:r>
            <a:r>
              <a:rPr lang="vi-VN" sz="2400">
                <a:latin typeface="Calibri" panose="020F0502020204030204" pitchFamily="34" charset="0"/>
                <a:ea typeface="Calibri" panose="020F0502020204030204" pitchFamily="34" charset="0"/>
                <a:cs typeface="Calibri" panose="020F0502020204030204" pitchFamily="34" charset="0"/>
              </a:rPr>
              <a:t>dòng điện đầu ra lên đến 3A.</a:t>
            </a: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Hiệu suất cao: Khoảng 75% đến 90%.</a:t>
            </a: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Tần số hoạt động: 150kHz.</a:t>
            </a:r>
          </a:p>
        </p:txBody>
      </p:sp>
      <p:sp>
        <p:nvSpPr>
          <p:cNvPr id="2" name="TextBox 1">
            <a:extLst>
              <a:ext uri="{FF2B5EF4-FFF2-40B4-BE49-F238E27FC236}">
                <a16:creationId xmlns:a16="http://schemas.microsoft.com/office/drawing/2014/main" id="{1CC06341-DD14-E11A-FB18-E0DC94010337}"/>
              </a:ext>
            </a:extLst>
          </p:cNvPr>
          <p:cNvSpPr txBox="1"/>
          <p:nvPr/>
        </p:nvSpPr>
        <p:spPr>
          <a:xfrm>
            <a:off x="0" y="150615"/>
            <a:ext cx="872571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II. Cơ sở lý thuyết </a:t>
            </a:r>
            <a:r>
              <a:rPr lang="en-US" sz="4000" b="1">
                <a:solidFill>
                  <a:schemeClr val="bg1"/>
                </a:solidFill>
                <a:latin typeface="Calibri" panose="020F0502020204030204" pitchFamily="34" charset="0"/>
                <a:ea typeface="Calibri" panose="020F0502020204030204" pitchFamily="34" charset="0"/>
                <a:cs typeface="Calibri" panose="020F0502020204030204" pitchFamily="34" charset="0"/>
              </a:rPr>
              <a:t>và</a:t>
            </a:r>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 lựa chọn linh kiện</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0004B102-E0F0-FE8C-54EE-240C8BCBE590}"/>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13</a:t>
            </a:fld>
            <a:endParaRPr lang="en-US"/>
          </a:p>
        </p:txBody>
      </p:sp>
    </p:spTree>
    <p:extLst>
      <p:ext uri="{BB962C8B-B14F-4D97-AF65-F5344CB8AC3E}">
        <p14:creationId xmlns:p14="http://schemas.microsoft.com/office/powerpoint/2010/main" val="2722010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B192B37-9B07-D538-9299-49592E3B1BA6}"/>
              </a:ext>
            </a:extLst>
          </p:cNvPr>
          <p:cNvSpPr txBox="1"/>
          <p:nvPr/>
        </p:nvSpPr>
        <p:spPr>
          <a:xfrm>
            <a:off x="393953" y="1010653"/>
            <a:ext cx="5854447" cy="523220"/>
          </a:xfrm>
          <a:prstGeom prst="rect">
            <a:avLst/>
          </a:prstGeom>
          <a:noFill/>
        </p:spPr>
        <p:txBody>
          <a:bodyPr wrap="square" rtlCol="0">
            <a:spAutoFit/>
          </a:bodyPr>
          <a:lstStyle/>
          <a:p>
            <a:r>
              <a:rPr lang="vi-VN" sz="2800">
                <a:latin typeface="Calibri" panose="020F0502020204030204" pitchFamily="34" charset="0"/>
                <a:ea typeface="Calibri" panose="020F0502020204030204" pitchFamily="34" charset="0"/>
                <a:cs typeface="Calibri" panose="020F0502020204030204" pitchFamily="34" charset="0"/>
              </a:rPr>
              <a:t>5. Database</a:t>
            </a:r>
            <a:endParaRPr lang="en-US" sz="280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descr="Collection of Firebase Logo PNG. | PlusPNG">
            <a:extLst>
              <a:ext uri="{FF2B5EF4-FFF2-40B4-BE49-F238E27FC236}">
                <a16:creationId xmlns:a16="http://schemas.microsoft.com/office/drawing/2014/main" id="{DDEB51B6-0267-80DF-F99B-FC9534E8CD89}"/>
              </a:ext>
            </a:extLst>
          </p:cNvPr>
          <p:cNvPicPr>
            <a:picLocks noChangeAspect="1"/>
          </p:cNvPicPr>
          <p:nvPr/>
        </p:nvPicPr>
        <p:blipFill rotWithShape="1">
          <a:blip r:embed="rId2">
            <a:extLst>
              <a:ext uri="{28A0092B-C50C-407E-A947-70E740481C1C}">
                <a14:useLocalDpi xmlns:a14="http://schemas.microsoft.com/office/drawing/2010/main" val="0"/>
              </a:ext>
            </a:extLst>
          </a:blip>
          <a:srcRect l="12949" t="20617" r="10897" b="13862"/>
          <a:stretch/>
        </p:blipFill>
        <p:spPr bwMode="auto">
          <a:xfrm>
            <a:off x="1897380" y="1533873"/>
            <a:ext cx="5349240" cy="2089150"/>
          </a:xfrm>
          <a:prstGeom prst="rect">
            <a:avLst/>
          </a:prstGeom>
          <a:noFill/>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4217F8E6-5B33-9EC1-006A-ECA1B08FB171}"/>
              </a:ext>
            </a:extLst>
          </p:cNvPr>
          <p:cNvSpPr txBox="1"/>
          <p:nvPr/>
        </p:nvSpPr>
        <p:spPr>
          <a:xfrm>
            <a:off x="592667" y="3352800"/>
            <a:ext cx="7958666" cy="2943563"/>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Cập nhật thời gian thực</a:t>
            </a:r>
          </a:p>
          <a:p>
            <a:pPr marL="285750" indent="-285750">
              <a:lnSpc>
                <a:spcPct val="20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Khả năng mở rộng dễ dàng</a:t>
            </a:r>
          </a:p>
          <a:p>
            <a:pPr marL="285750" indent="-285750">
              <a:lnSpc>
                <a:spcPct val="20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Cung cấp SDK cho nhiều nền tảng khác nhau (</a:t>
            </a:r>
            <a:r>
              <a:rPr lang="vi-VN" sz="2400" err="1">
                <a:latin typeface="Calibri" panose="020F0502020204030204" pitchFamily="34" charset="0"/>
                <a:ea typeface="Calibri" panose="020F0502020204030204" pitchFamily="34" charset="0"/>
                <a:cs typeface="Calibri" panose="020F0502020204030204" pitchFamily="34" charset="0"/>
              </a:rPr>
              <a:t>iOS</a:t>
            </a:r>
            <a:r>
              <a:rPr lang="vi-VN" sz="2400">
                <a:latin typeface="Calibri" panose="020F0502020204030204" pitchFamily="34" charset="0"/>
                <a:ea typeface="Calibri" panose="020F0502020204030204" pitchFamily="34" charset="0"/>
                <a:cs typeface="Calibri" panose="020F0502020204030204" pitchFamily="34" charset="0"/>
              </a:rPr>
              <a:t>, </a:t>
            </a:r>
            <a:r>
              <a:rPr lang="vi-VN" sz="2400" err="1">
                <a:latin typeface="Calibri" panose="020F0502020204030204" pitchFamily="34" charset="0"/>
                <a:ea typeface="Calibri" panose="020F0502020204030204" pitchFamily="34" charset="0"/>
                <a:cs typeface="Calibri" panose="020F0502020204030204" pitchFamily="34" charset="0"/>
              </a:rPr>
              <a:t>Android</a:t>
            </a:r>
            <a:r>
              <a:rPr lang="vi-VN" sz="2400">
                <a:latin typeface="Calibri" panose="020F0502020204030204" pitchFamily="34" charset="0"/>
                <a:ea typeface="Calibri" panose="020F0502020204030204" pitchFamily="34" charset="0"/>
                <a:cs typeface="Calibri" panose="020F0502020204030204" pitchFamily="34" charset="0"/>
              </a:rPr>
              <a:t>, </a:t>
            </a:r>
            <a:r>
              <a:rPr lang="vi-VN" sz="2400" err="1">
                <a:latin typeface="Calibri" panose="020F0502020204030204" pitchFamily="34" charset="0"/>
                <a:ea typeface="Calibri" panose="020F0502020204030204" pitchFamily="34" charset="0"/>
                <a:cs typeface="Calibri" panose="020F0502020204030204" pitchFamily="34" charset="0"/>
              </a:rPr>
              <a:t>Web</a:t>
            </a:r>
            <a:r>
              <a:rPr lang="vi-VN" sz="2400">
                <a:latin typeface="Calibri" panose="020F0502020204030204" pitchFamily="34" charset="0"/>
                <a:ea typeface="Calibri" panose="020F0502020204030204" pitchFamily="34" charset="0"/>
                <a:cs typeface="Calibri" panose="020F0502020204030204" pitchFamily="34" charset="0"/>
              </a:rPr>
              <a:t>) dễ dàng tích hợp và sử dụng.</a:t>
            </a:r>
            <a:endParaRPr lang="en-US" sz="2400">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E0C06B2D-64C9-5B41-170C-A9F8B6796760}"/>
              </a:ext>
            </a:extLst>
          </p:cNvPr>
          <p:cNvSpPr txBox="1"/>
          <p:nvPr/>
        </p:nvSpPr>
        <p:spPr>
          <a:xfrm>
            <a:off x="0" y="150615"/>
            <a:ext cx="872571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II. Cơ sở lý thuyết </a:t>
            </a:r>
            <a:r>
              <a:rPr lang="en-US" sz="4000" b="1">
                <a:solidFill>
                  <a:schemeClr val="bg1"/>
                </a:solidFill>
                <a:latin typeface="Calibri" panose="020F0502020204030204" pitchFamily="34" charset="0"/>
                <a:ea typeface="Calibri" panose="020F0502020204030204" pitchFamily="34" charset="0"/>
                <a:cs typeface="Calibri" panose="020F0502020204030204" pitchFamily="34" charset="0"/>
              </a:rPr>
              <a:t>và</a:t>
            </a:r>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 lựa chọn linh kiện</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5B48B1CB-ADBA-6499-0AD9-04ABA6397847}"/>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14</a:t>
            </a:fld>
            <a:endParaRPr lang="en-US"/>
          </a:p>
        </p:txBody>
      </p:sp>
    </p:spTree>
    <p:extLst>
      <p:ext uri="{BB962C8B-B14F-4D97-AF65-F5344CB8AC3E}">
        <p14:creationId xmlns:p14="http://schemas.microsoft.com/office/powerpoint/2010/main" val="3606607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A3A973BD-8CE5-47C4-B8E5-573200B24DAB}" type="slidenum">
              <a:rPr lang="en-US" smtClean="0"/>
              <a:pPr/>
              <a:t>15</a:t>
            </a:fld>
            <a:endParaRPr lang="en-US"/>
          </a:p>
        </p:txBody>
      </p:sp>
      <p:sp>
        <p:nvSpPr>
          <p:cNvPr id="12" name="Title 5">
            <a:extLst>
              <a:ext uri="{FF2B5EF4-FFF2-40B4-BE49-F238E27FC236}">
                <a16:creationId xmlns:a16="http://schemas.microsoft.com/office/drawing/2014/main" id="{301017AB-42E0-7A74-0EAD-C13CB48088F3}"/>
              </a:ext>
            </a:extLst>
          </p:cNvPr>
          <p:cNvSpPr txBox="1">
            <a:spLocks noGrp="1"/>
          </p:cNvSpPr>
          <p:nvPr>
            <p:ph type="title"/>
          </p:nvPr>
        </p:nvSpPr>
        <p:spPr>
          <a:xfrm>
            <a:off x="0" y="162038"/>
            <a:ext cx="6042632" cy="707886"/>
          </a:xfrm>
          <a:prstGeom prst="rect">
            <a:avLst/>
          </a:prstGeom>
          <a:noFill/>
        </p:spPr>
        <p:txBody>
          <a:bodyPr wrap="square" rtlCol="0">
            <a:spAutoFit/>
          </a:bodyPr>
          <a:lstStyle/>
          <a:p>
            <a:pPr algn="l"/>
            <a:r>
              <a:rPr lang="en-US" sz="4000" b="1">
                <a:solidFill>
                  <a:schemeClr val="bg1"/>
                </a:solidFill>
                <a:ea typeface="Lato" panose="020F0502020204030203" pitchFamily="34" charset="0"/>
                <a:cs typeface="Lato" panose="020F0502020204030203" pitchFamily="34" charset="0"/>
              </a:rPr>
              <a:t>III. Thiết kế phần cứng</a:t>
            </a:r>
          </a:p>
        </p:txBody>
      </p:sp>
      <p:sp>
        <p:nvSpPr>
          <p:cNvPr id="58" name="TextBox 57"/>
          <p:cNvSpPr txBox="1"/>
          <p:nvPr/>
        </p:nvSpPr>
        <p:spPr>
          <a:xfrm>
            <a:off x="3013784" y="5858851"/>
            <a:ext cx="3116431" cy="461665"/>
          </a:xfrm>
          <a:prstGeom prst="rect">
            <a:avLst/>
          </a:prstGeom>
          <a:noFill/>
        </p:spPr>
        <p:txBody>
          <a:bodyPr wrap="none" rtlCol="0">
            <a:spAutoFit/>
          </a:bodyPr>
          <a:lstStyle/>
          <a:p>
            <a:pPr algn="ctr"/>
            <a:r>
              <a:rPr lang="en-US" sz="2400" err="1">
                <a:latin typeface="+mj-lt"/>
                <a:cs typeface="Arial" panose="020B0604020202020204" pitchFamily="34" charset="0"/>
              </a:rPr>
              <a:t>Sơ</a:t>
            </a:r>
            <a:r>
              <a:rPr lang="en-US" sz="2400">
                <a:latin typeface="+mj-lt"/>
                <a:cs typeface="Arial" panose="020B0604020202020204" pitchFamily="34" charset="0"/>
              </a:rPr>
              <a:t> </a:t>
            </a:r>
            <a:r>
              <a:rPr lang="en-US" sz="2400" err="1">
                <a:latin typeface="+mj-lt"/>
                <a:cs typeface="Arial" panose="020B0604020202020204" pitchFamily="34" charset="0"/>
              </a:rPr>
              <a:t>đồ</a:t>
            </a:r>
            <a:r>
              <a:rPr lang="en-US" sz="2400">
                <a:latin typeface="+mj-lt"/>
                <a:cs typeface="Arial" panose="020B0604020202020204" pitchFamily="34" charset="0"/>
              </a:rPr>
              <a:t> </a:t>
            </a:r>
            <a:r>
              <a:rPr lang="en-US" sz="2400" err="1">
                <a:latin typeface="+mj-lt"/>
                <a:cs typeface="Arial" panose="020B0604020202020204" pitchFamily="34" charset="0"/>
              </a:rPr>
              <a:t>khối</a:t>
            </a:r>
            <a:r>
              <a:rPr lang="en-US" sz="2400">
                <a:latin typeface="+mj-lt"/>
                <a:cs typeface="Arial" panose="020B0604020202020204" pitchFamily="34" charset="0"/>
              </a:rPr>
              <a:t> </a:t>
            </a:r>
            <a:r>
              <a:rPr lang="en-US" sz="2400" err="1">
                <a:latin typeface="+mj-lt"/>
                <a:cs typeface="Arial" panose="020B0604020202020204" pitchFamily="34" charset="0"/>
              </a:rPr>
              <a:t>của</a:t>
            </a:r>
            <a:r>
              <a:rPr lang="en-US" sz="2400">
                <a:latin typeface="+mj-lt"/>
                <a:cs typeface="Arial" panose="020B0604020202020204" pitchFamily="34" charset="0"/>
              </a:rPr>
              <a:t> gateway</a:t>
            </a:r>
          </a:p>
        </p:txBody>
      </p:sp>
      <p:grpSp>
        <p:nvGrpSpPr>
          <p:cNvPr id="8" name="Nhóm 7">
            <a:extLst>
              <a:ext uri="{FF2B5EF4-FFF2-40B4-BE49-F238E27FC236}">
                <a16:creationId xmlns:a16="http://schemas.microsoft.com/office/drawing/2014/main" id="{78C8E0F1-E056-0D4F-AD08-ADD9C634AB09}"/>
              </a:ext>
            </a:extLst>
          </p:cNvPr>
          <p:cNvGrpSpPr/>
          <p:nvPr/>
        </p:nvGrpSpPr>
        <p:grpSpPr>
          <a:xfrm>
            <a:off x="243583" y="1213367"/>
            <a:ext cx="8656835" cy="4403925"/>
            <a:chOff x="-1733751" y="1208375"/>
            <a:chExt cx="9073728" cy="4616008"/>
          </a:xfrm>
        </p:grpSpPr>
        <p:sp>
          <p:nvSpPr>
            <p:cNvPr id="2" name="Rectangle 1"/>
            <p:cNvSpPr/>
            <p:nvPr/>
          </p:nvSpPr>
          <p:spPr>
            <a:xfrm>
              <a:off x="407024" y="1208375"/>
              <a:ext cx="1357781" cy="91440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err="1"/>
                <a:t>Oled</a:t>
              </a:r>
              <a:endParaRPr lang="en-US"/>
            </a:p>
          </p:txBody>
        </p:sp>
        <p:sp>
          <p:nvSpPr>
            <p:cNvPr id="10" name="Rectangle 9"/>
            <p:cNvSpPr/>
            <p:nvPr/>
          </p:nvSpPr>
          <p:spPr>
            <a:xfrm>
              <a:off x="1926926" y="3048603"/>
              <a:ext cx="1850510" cy="82902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ESP32-S</a:t>
              </a:r>
            </a:p>
          </p:txBody>
        </p:sp>
        <p:sp>
          <p:nvSpPr>
            <p:cNvPr id="11" name="Rectangle 10"/>
            <p:cNvSpPr/>
            <p:nvPr/>
          </p:nvSpPr>
          <p:spPr>
            <a:xfrm>
              <a:off x="5739777" y="2949767"/>
              <a:ext cx="1600200" cy="91439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Firebase</a:t>
              </a:r>
            </a:p>
          </p:txBody>
        </p:sp>
        <p:cxnSp>
          <p:nvCxnSpPr>
            <p:cNvPr id="13" name="Straight Arrow Connector 12"/>
            <p:cNvCxnSpPr>
              <a:cxnSpLocks/>
            </p:cNvCxnSpPr>
            <p:nvPr/>
          </p:nvCxnSpPr>
          <p:spPr>
            <a:xfrm flipV="1">
              <a:off x="4542506" y="3406967"/>
              <a:ext cx="1186700" cy="1"/>
            </a:xfrm>
            <a:prstGeom prst="straightConnector1">
              <a:avLst/>
            </a:prstGeom>
            <a:ln w="38100">
              <a:solidFill>
                <a:srgbClr val="0070C0"/>
              </a:solidFill>
              <a:headEnd type="triangle"/>
              <a:tailEnd type="triangle"/>
            </a:ln>
          </p:spPr>
          <p:style>
            <a:lnRef idx="2">
              <a:schemeClr val="dk1"/>
            </a:lnRef>
            <a:fillRef idx="0">
              <a:schemeClr val="dk1"/>
            </a:fillRef>
            <a:effectRef idx="1">
              <a:schemeClr val="dk1"/>
            </a:effectRef>
            <a:fontRef idx="minor">
              <a:schemeClr val="tx1"/>
            </a:fontRef>
          </p:style>
        </p:cxnSp>
        <p:sp>
          <p:nvSpPr>
            <p:cNvPr id="18" name="TextBox 17"/>
            <p:cNvSpPr txBox="1"/>
            <p:nvPr/>
          </p:nvSpPr>
          <p:spPr>
            <a:xfrm>
              <a:off x="5163024" y="3011301"/>
              <a:ext cx="566181" cy="369332"/>
            </a:xfrm>
            <a:prstGeom prst="rect">
              <a:avLst/>
            </a:prstGeom>
            <a:noFill/>
          </p:spPr>
          <p:txBody>
            <a:bodyPr wrap="none" rtlCol="0">
              <a:spAutoFit/>
            </a:bodyPr>
            <a:lstStyle/>
            <a:p>
              <a:r>
                <a:rPr lang="en-US" err="1"/>
                <a:t>Wifi</a:t>
              </a:r>
              <a:endParaRPr lang="en-US"/>
            </a:p>
          </p:txBody>
        </p:sp>
        <p:cxnSp>
          <p:nvCxnSpPr>
            <p:cNvPr id="20" name="Straight Arrow Connector 19"/>
            <p:cNvCxnSpPr>
              <a:cxnSpLocks/>
              <a:endCxn id="2" idx="2"/>
            </p:cNvCxnSpPr>
            <p:nvPr/>
          </p:nvCxnSpPr>
          <p:spPr>
            <a:xfrm flipH="1" flipV="1">
              <a:off x="1085915" y="2122775"/>
              <a:ext cx="257671" cy="474391"/>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1097960" y="2625825"/>
              <a:ext cx="0" cy="1595869"/>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H="1">
              <a:off x="4553077" y="2608633"/>
              <a:ext cx="18777" cy="1630388"/>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099581" y="2625825"/>
              <a:ext cx="3479348"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1087389" y="4221694"/>
              <a:ext cx="3455117" cy="17327"/>
            </a:xfrm>
            <a:prstGeom prst="line">
              <a:avLst/>
            </a:prstGeom>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1123813" y="5138583"/>
              <a:ext cx="3479348" cy="685800"/>
            </a:xfrm>
            <a:prstGeom prst="rect">
              <a:avLst/>
            </a:prstGeom>
            <a:ln w="28575">
              <a:solidFill>
                <a:srgbClr val="0070C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err="1">
                  <a:latin typeface="Arial" panose="020B0604020202020204" pitchFamily="34" charset="0"/>
                  <a:cs typeface="Arial" panose="020B0604020202020204" pitchFamily="34" charset="0"/>
                </a:rPr>
                <a:t>Khối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nguồn</a:t>
              </a:r>
              <a:endParaRPr lang="en-US" sz="2000">
                <a:latin typeface="Arial" panose="020B0604020202020204" pitchFamily="34" charset="0"/>
                <a:cs typeface="Arial" panose="020B0604020202020204" pitchFamily="34" charset="0"/>
              </a:endParaRPr>
            </a:p>
          </p:txBody>
        </p:sp>
        <p:cxnSp>
          <p:nvCxnSpPr>
            <p:cNvPr id="31" name="Straight Arrow Connector 30"/>
            <p:cNvCxnSpPr>
              <a:stCxn id="32" idx="0"/>
            </p:cNvCxnSpPr>
            <p:nvPr/>
          </p:nvCxnSpPr>
          <p:spPr>
            <a:xfrm flipV="1">
              <a:off x="2863487" y="4239021"/>
              <a:ext cx="0" cy="899562"/>
            </a:xfrm>
            <a:prstGeom prst="straightConnector1">
              <a:avLst/>
            </a:prstGeom>
            <a:ln w="38100">
              <a:prstDash val="solid"/>
              <a:tailEnd type="triangle"/>
            </a:ln>
          </p:spPr>
          <p:style>
            <a:lnRef idx="1">
              <a:schemeClr val="accent1"/>
            </a:lnRef>
            <a:fillRef idx="0">
              <a:schemeClr val="accent1"/>
            </a:fillRef>
            <a:effectRef idx="0">
              <a:schemeClr val="accent1"/>
            </a:effectRef>
            <a:fontRef idx="minor">
              <a:schemeClr val="tx1"/>
            </a:fontRef>
          </p:style>
        </p:cxnSp>
        <p:sp>
          <p:nvSpPr>
            <p:cNvPr id="3" name="Rectangle 10">
              <a:extLst>
                <a:ext uri="{FF2B5EF4-FFF2-40B4-BE49-F238E27FC236}">
                  <a16:creationId xmlns:a16="http://schemas.microsoft.com/office/drawing/2014/main" id="{79D5B453-53F6-02A7-13D4-6E3518A090A5}"/>
                </a:ext>
              </a:extLst>
            </p:cNvPr>
            <p:cNvSpPr/>
            <p:nvPr/>
          </p:nvSpPr>
          <p:spPr>
            <a:xfrm>
              <a:off x="-1733751" y="3048603"/>
              <a:ext cx="1600200" cy="91439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t>Node </a:t>
              </a:r>
            </a:p>
            <a:p>
              <a:pPr algn="ctr"/>
              <a:r>
                <a:rPr lang="en-US"/>
                <a:t>cảm biến </a:t>
              </a:r>
            </a:p>
          </p:txBody>
        </p:sp>
        <p:cxnSp>
          <p:nvCxnSpPr>
            <p:cNvPr id="5" name="Straight Arrow Connector 12">
              <a:extLst>
                <a:ext uri="{FF2B5EF4-FFF2-40B4-BE49-F238E27FC236}">
                  <a16:creationId xmlns:a16="http://schemas.microsoft.com/office/drawing/2014/main" id="{60C34337-CE11-FABA-5351-E37252BE495B}"/>
                </a:ext>
              </a:extLst>
            </p:cNvPr>
            <p:cNvCxnSpPr>
              <a:cxnSpLocks/>
            </p:cNvCxnSpPr>
            <p:nvPr/>
          </p:nvCxnSpPr>
          <p:spPr>
            <a:xfrm flipV="1">
              <a:off x="-104686" y="3508089"/>
              <a:ext cx="1192075" cy="9289"/>
            </a:xfrm>
            <a:prstGeom prst="straightConnector1">
              <a:avLst/>
            </a:prstGeom>
            <a:ln w="38100">
              <a:solidFill>
                <a:srgbClr val="0070C0"/>
              </a:solidFill>
              <a:headEnd type="triangle"/>
              <a:tailEnd type="triangle"/>
            </a:ln>
          </p:spPr>
          <p:style>
            <a:lnRef idx="2">
              <a:schemeClr val="dk1"/>
            </a:lnRef>
            <a:fillRef idx="0">
              <a:schemeClr val="dk1"/>
            </a:fillRef>
            <a:effectRef idx="1">
              <a:schemeClr val="dk1"/>
            </a:effectRef>
            <a:fontRef idx="minor">
              <a:schemeClr val="tx1"/>
            </a:fontRef>
          </p:style>
        </p:cxnSp>
        <p:sp>
          <p:nvSpPr>
            <p:cNvPr id="7" name="TextBox 17">
              <a:extLst>
                <a:ext uri="{FF2B5EF4-FFF2-40B4-BE49-F238E27FC236}">
                  <a16:creationId xmlns:a16="http://schemas.microsoft.com/office/drawing/2014/main" id="{EECC3412-23CA-1933-53D0-43FBBDD9FB6A}"/>
                </a:ext>
              </a:extLst>
            </p:cNvPr>
            <p:cNvSpPr txBox="1"/>
            <p:nvPr/>
          </p:nvSpPr>
          <p:spPr>
            <a:xfrm>
              <a:off x="117296" y="3091605"/>
              <a:ext cx="566181" cy="369332"/>
            </a:xfrm>
            <a:prstGeom prst="rect">
              <a:avLst/>
            </a:prstGeom>
            <a:noFill/>
          </p:spPr>
          <p:txBody>
            <a:bodyPr wrap="none" rtlCol="0">
              <a:spAutoFit/>
            </a:bodyPr>
            <a:lstStyle/>
            <a:p>
              <a:r>
                <a:rPr lang="en-US" err="1"/>
                <a:t>Wifi</a:t>
              </a:r>
              <a:endParaRPr lang="en-US"/>
            </a:p>
          </p:txBody>
        </p:sp>
      </p:grpSp>
      <p:sp>
        <p:nvSpPr>
          <p:cNvPr id="23" name="Rectangle 1">
            <a:extLst>
              <a:ext uri="{FF2B5EF4-FFF2-40B4-BE49-F238E27FC236}">
                <a16:creationId xmlns:a16="http://schemas.microsoft.com/office/drawing/2014/main" id="{E2B813A3-30E7-67E2-6543-2D8B80C4C1DA}"/>
              </a:ext>
            </a:extLst>
          </p:cNvPr>
          <p:cNvSpPr/>
          <p:nvPr/>
        </p:nvSpPr>
        <p:spPr>
          <a:xfrm>
            <a:off x="3977206" y="1209677"/>
            <a:ext cx="1295398" cy="872388"/>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a:t>Đèn</a:t>
            </a:r>
          </a:p>
        </p:txBody>
      </p:sp>
      <p:sp>
        <p:nvSpPr>
          <p:cNvPr id="24" name="Rectangle 1">
            <a:extLst>
              <a:ext uri="{FF2B5EF4-FFF2-40B4-BE49-F238E27FC236}">
                <a16:creationId xmlns:a16="http://schemas.microsoft.com/office/drawing/2014/main" id="{06E11420-548F-D5FA-2239-6BFD2B29321C}"/>
              </a:ext>
            </a:extLst>
          </p:cNvPr>
          <p:cNvSpPr/>
          <p:nvPr/>
        </p:nvSpPr>
        <p:spPr>
          <a:xfrm>
            <a:off x="5706645" y="1216144"/>
            <a:ext cx="1295398" cy="872388"/>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a:t>Còi</a:t>
            </a:r>
          </a:p>
        </p:txBody>
      </p:sp>
      <p:cxnSp>
        <p:nvCxnSpPr>
          <p:cNvPr id="26" name="Đường kết nối Mũi tên Thẳng 25">
            <a:extLst>
              <a:ext uri="{FF2B5EF4-FFF2-40B4-BE49-F238E27FC236}">
                <a16:creationId xmlns:a16="http://schemas.microsoft.com/office/drawing/2014/main" id="{FA7A51F2-BFD0-13CF-9A88-19DE70ED0D81}"/>
              </a:ext>
            </a:extLst>
          </p:cNvPr>
          <p:cNvCxnSpPr>
            <a:cxnSpLocks/>
            <a:endCxn id="23" idx="2"/>
          </p:cNvCxnSpPr>
          <p:nvPr/>
        </p:nvCxnSpPr>
        <p:spPr>
          <a:xfrm flipH="1" flipV="1">
            <a:off x="4624905" y="2082065"/>
            <a:ext cx="4695" cy="467225"/>
          </a:xfrm>
          <a:prstGeom prst="straightConnector1">
            <a:avLst/>
          </a:prstGeom>
          <a:ln w="381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9" name="Đường kết nối Mũi tên Thẳng 28">
            <a:extLst>
              <a:ext uri="{FF2B5EF4-FFF2-40B4-BE49-F238E27FC236}">
                <a16:creationId xmlns:a16="http://schemas.microsoft.com/office/drawing/2014/main" id="{79CE888D-EDE2-23BD-3BBF-B877F68E8BA6}"/>
              </a:ext>
            </a:extLst>
          </p:cNvPr>
          <p:cNvCxnSpPr>
            <a:endCxn id="24" idx="2"/>
          </p:cNvCxnSpPr>
          <p:nvPr/>
        </p:nvCxnSpPr>
        <p:spPr>
          <a:xfrm flipV="1">
            <a:off x="5706645" y="2088532"/>
            <a:ext cx="647699" cy="47716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8442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A3A973BD-8CE5-47C4-B8E5-573200B24DAB}" type="slidenum">
              <a:rPr lang="en-US" smtClean="0"/>
              <a:pPr/>
              <a:t>16</a:t>
            </a:fld>
            <a:endParaRPr lang="en-US"/>
          </a:p>
        </p:txBody>
      </p:sp>
      <p:pic>
        <p:nvPicPr>
          <p:cNvPr id="3" name="Hình ảnh 2" descr="Ảnh có chứa văn bản, biểu đồ, Bản vẽ kỹ thuật, Kế hoạch">
            <a:extLst>
              <a:ext uri="{FF2B5EF4-FFF2-40B4-BE49-F238E27FC236}">
                <a16:creationId xmlns:a16="http://schemas.microsoft.com/office/drawing/2014/main" id="{5FE92EF3-9DE3-97D2-F43E-0C7385970F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790" y="966874"/>
            <a:ext cx="7594420" cy="5370185"/>
          </a:xfrm>
          <a:prstGeom prst="rect">
            <a:avLst/>
          </a:prstGeom>
        </p:spPr>
      </p:pic>
      <p:sp>
        <p:nvSpPr>
          <p:cNvPr id="8" name="TextBox 7"/>
          <p:cNvSpPr txBox="1"/>
          <p:nvPr/>
        </p:nvSpPr>
        <p:spPr>
          <a:xfrm>
            <a:off x="1524000" y="5257800"/>
            <a:ext cx="3806748" cy="461665"/>
          </a:xfrm>
          <a:prstGeom prst="rect">
            <a:avLst/>
          </a:prstGeom>
          <a:noFill/>
        </p:spPr>
        <p:txBody>
          <a:bodyPr wrap="none" rtlCol="0">
            <a:spAutoFit/>
          </a:bodyPr>
          <a:lstStyle/>
          <a:p>
            <a:r>
              <a:rPr lang="en-US" sz="2400" err="1">
                <a:latin typeface="+mj-lt"/>
                <a:cs typeface="Arial" panose="020B0604020202020204" pitchFamily="34" charset="0"/>
              </a:rPr>
              <a:t>Sơ</a:t>
            </a:r>
            <a:r>
              <a:rPr lang="en-US" sz="2400">
                <a:latin typeface="+mj-lt"/>
                <a:cs typeface="Arial" panose="020B0604020202020204" pitchFamily="34" charset="0"/>
              </a:rPr>
              <a:t> </a:t>
            </a:r>
            <a:r>
              <a:rPr lang="en-US" sz="2400" err="1">
                <a:latin typeface="+mj-lt"/>
                <a:cs typeface="Arial" panose="020B0604020202020204" pitchFamily="34" charset="0"/>
              </a:rPr>
              <a:t>đồ</a:t>
            </a:r>
            <a:r>
              <a:rPr lang="en-US" sz="2400">
                <a:latin typeface="+mj-lt"/>
                <a:cs typeface="Arial" panose="020B0604020202020204" pitchFamily="34" charset="0"/>
              </a:rPr>
              <a:t> </a:t>
            </a:r>
            <a:r>
              <a:rPr lang="en-US" sz="2400" err="1">
                <a:latin typeface="+mj-lt"/>
                <a:cs typeface="Arial" panose="020B0604020202020204" pitchFamily="34" charset="0"/>
              </a:rPr>
              <a:t>nguyên</a:t>
            </a:r>
            <a:r>
              <a:rPr lang="en-US" sz="2400">
                <a:latin typeface="+mj-lt"/>
                <a:cs typeface="Arial" panose="020B0604020202020204" pitchFamily="34" charset="0"/>
              </a:rPr>
              <a:t> </a:t>
            </a:r>
            <a:r>
              <a:rPr lang="en-US" sz="2400" err="1">
                <a:latin typeface="+mj-lt"/>
                <a:cs typeface="Arial" panose="020B0604020202020204" pitchFamily="34" charset="0"/>
              </a:rPr>
              <a:t>lí</a:t>
            </a:r>
            <a:r>
              <a:rPr lang="en-US" sz="2400">
                <a:latin typeface="+mj-lt"/>
                <a:cs typeface="Arial" panose="020B0604020202020204" pitchFamily="34" charset="0"/>
              </a:rPr>
              <a:t> </a:t>
            </a:r>
            <a:r>
              <a:rPr lang="en-US" sz="2400" err="1">
                <a:latin typeface="+mj-lt"/>
                <a:cs typeface="Arial" panose="020B0604020202020204" pitchFamily="34" charset="0"/>
              </a:rPr>
              <a:t>khối</a:t>
            </a:r>
            <a:r>
              <a:rPr lang="en-US" sz="2400">
                <a:latin typeface="+mj-lt"/>
                <a:cs typeface="Arial" panose="020B0604020202020204" pitchFamily="34" charset="0"/>
              </a:rPr>
              <a:t> gateway</a:t>
            </a:r>
          </a:p>
        </p:txBody>
      </p:sp>
      <p:sp>
        <p:nvSpPr>
          <p:cNvPr id="9" name="Title 5">
            <a:extLst>
              <a:ext uri="{FF2B5EF4-FFF2-40B4-BE49-F238E27FC236}">
                <a16:creationId xmlns:a16="http://schemas.microsoft.com/office/drawing/2014/main" id="{3130DA7B-DA6D-D503-3ADA-AC13B94764D0}"/>
              </a:ext>
            </a:extLst>
          </p:cNvPr>
          <p:cNvSpPr txBox="1">
            <a:spLocks noGrp="1"/>
          </p:cNvSpPr>
          <p:nvPr>
            <p:ph type="title"/>
          </p:nvPr>
        </p:nvSpPr>
        <p:spPr>
          <a:xfrm>
            <a:off x="0" y="162038"/>
            <a:ext cx="6042632" cy="707886"/>
          </a:xfrm>
          <a:prstGeom prst="rect">
            <a:avLst/>
          </a:prstGeom>
          <a:noFill/>
        </p:spPr>
        <p:txBody>
          <a:bodyPr wrap="square" rtlCol="0">
            <a:spAutoFit/>
          </a:bodyPr>
          <a:lstStyle/>
          <a:p>
            <a:pPr algn="l"/>
            <a:r>
              <a:rPr lang="en-US" sz="4000" b="1">
                <a:solidFill>
                  <a:schemeClr val="bg1"/>
                </a:solidFill>
                <a:ea typeface="Lato" panose="020F0502020204030203" pitchFamily="34" charset="0"/>
                <a:cs typeface="Lato" panose="020F0502020204030203" pitchFamily="34" charset="0"/>
              </a:rPr>
              <a:t>III. Thiết kế phần cứng</a:t>
            </a:r>
          </a:p>
        </p:txBody>
      </p:sp>
    </p:spTree>
    <p:extLst>
      <p:ext uri="{BB962C8B-B14F-4D97-AF65-F5344CB8AC3E}">
        <p14:creationId xmlns:p14="http://schemas.microsoft.com/office/powerpoint/2010/main" val="15289503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698988" y="1452691"/>
            <a:ext cx="1600200" cy="762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atin typeface="Arial" panose="020B0604020202020204" pitchFamily="34" charset="0"/>
                <a:cs typeface="Arial" panose="020B0604020202020204" pitchFamily="34" charset="0"/>
              </a:rPr>
              <a:t>MQ-7</a:t>
            </a:r>
          </a:p>
        </p:txBody>
      </p:sp>
      <p:sp>
        <p:nvSpPr>
          <p:cNvPr id="6" name="Flowchart: Process 5"/>
          <p:cNvSpPr/>
          <p:nvPr/>
        </p:nvSpPr>
        <p:spPr>
          <a:xfrm>
            <a:off x="1698988" y="2599271"/>
            <a:ext cx="1600200" cy="762000"/>
          </a:xfrm>
          <a:prstGeom prst="flowChartProcess">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atin typeface="Arial" panose="020B0604020202020204" pitchFamily="34" charset="0"/>
                <a:cs typeface="Arial" panose="020B0604020202020204" pitchFamily="34" charset="0"/>
              </a:rPr>
              <a:t>Flame sensor</a:t>
            </a:r>
          </a:p>
        </p:txBody>
      </p:sp>
      <p:sp>
        <p:nvSpPr>
          <p:cNvPr id="7" name="Flowchart: Process 6"/>
          <p:cNvSpPr/>
          <p:nvPr/>
        </p:nvSpPr>
        <p:spPr>
          <a:xfrm>
            <a:off x="1698988" y="3745851"/>
            <a:ext cx="1600200" cy="762000"/>
          </a:xfrm>
          <a:prstGeom prst="flowChartProcess">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atin typeface="Arial" panose="020B0604020202020204" pitchFamily="34" charset="0"/>
                <a:cs typeface="Arial" panose="020B0604020202020204" pitchFamily="34" charset="0"/>
              </a:rPr>
              <a:t>BME 280</a:t>
            </a:r>
          </a:p>
        </p:txBody>
      </p:sp>
      <p:sp>
        <p:nvSpPr>
          <p:cNvPr id="9" name="Flowchart: Process 8"/>
          <p:cNvSpPr/>
          <p:nvPr/>
        </p:nvSpPr>
        <p:spPr>
          <a:xfrm>
            <a:off x="4670528" y="2599271"/>
            <a:ext cx="1600200" cy="762000"/>
          </a:xfrm>
          <a:prstGeom prst="flowChartProcess">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atin typeface="Arial" panose="020B0604020202020204" pitchFamily="34" charset="0"/>
                <a:cs typeface="Arial" panose="020B0604020202020204" pitchFamily="34" charset="0"/>
              </a:rPr>
              <a:t>ESP32-S</a:t>
            </a:r>
          </a:p>
        </p:txBody>
      </p:sp>
      <p:sp>
        <p:nvSpPr>
          <p:cNvPr id="2" name="Rectangle 1"/>
          <p:cNvSpPr/>
          <p:nvPr/>
        </p:nvSpPr>
        <p:spPr>
          <a:xfrm>
            <a:off x="486382" y="5075394"/>
            <a:ext cx="8083961" cy="6858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err="1">
                <a:latin typeface="Arial" panose="020B0604020202020204" pitchFamily="34" charset="0"/>
                <a:cs typeface="Arial" panose="020B0604020202020204" pitchFamily="34" charset="0"/>
              </a:rPr>
              <a:t>Khối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nguồn</a:t>
            </a:r>
            <a:endParaRPr lang="en-US" sz="200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BFFE0795-236F-DE51-F037-72E8A1E2FF29}"/>
              </a:ext>
            </a:extLst>
          </p:cNvPr>
          <p:cNvSpPr txBox="1"/>
          <p:nvPr/>
        </p:nvSpPr>
        <p:spPr>
          <a:xfrm>
            <a:off x="2518923" y="6104218"/>
            <a:ext cx="3784600" cy="400110"/>
          </a:xfrm>
          <a:prstGeom prst="rect">
            <a:avLst/>
          </a:prstGeom>
          <a:noFill/>
        </p:spPr>
        <p:txBody>
          <a:bodyPr wrap="square" rtlCol="0">
            <a:spAutoFit/>
          </a:bodyPr>
          <a:lstStyle/>
          <a:p>
            <a:pPr algn="ctr"/>
            <a:r>
              <a:rPr lang="vi-VN" sz="2000"/>
              <a:t>Sơ đồ khối của </a:t>
            </a:r>
            <a:r>
              <a:rPr lang="en-US" sz="2000"/>
              <a:t>node sensor</a:t>
            </a:r>
          </a:p>
        </p:txBody>
      </p:sp>
      <p:cxnSp>
        <p:nvCxnSpPr>
          <p:cNvPr id="44" name="Straight Connector 43"/>
          <p:cNvCxnSpPr/>
          <p:nvPr/>
        </p:nvCxnSpPr>
        <p:spPr>
          <a:xfrm>
            <a:off x="486382" y="1292816"/>
            <a:ext cx="0" cy="3431584"/>
          </a:xfrm>
          <a:prstGeom prst="line">
            <a:avLst/>
          </a:prstGeom>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8570343" y="1292816"/>
            <a:ext cx="0" cy="3431584"/>
          </a:xfrm>
          <a:prstGeom prst="line">
            <a:avLst/>
          </a:prstGeom>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486381" y="1284846"/>
            <a:ext cx="8083962" cy="7970"/>
          </a:xfrm>
          <a:prstGeom prst="line">
            <a:avLst/>
          </a:prstGeom>
          <a:ln>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a:off x="486381" y="4724400"/>
            <a:ext cx="8083962" cy="7970"/>
          </a:xfrm>
          <a:prstGeom prst="line">
            <a:avLst/>
          </a:prstGeom>
        </p:spPr>
        <p:style>
          <a:lnRef idx="2">
            <a:schemeClr val="accent1"/>
          </a:lnRef>
          <a:fillRef idx="0">
            <a:schemeClr val="accent1"/>
          </a:fillRef>
          <a:effectRef idx="1">
            <a:schemeClr val="accent1"/>
          </a:effectRef>
          <a:fontRef idx="minor">
            <a:schemeClr val="tx1"/>
          </a:fontRef>
        </p:style>
      </p:cxnSp>
      <p:cxnSp>
        <p:nvCxnSpPr>
          <p:cNvPr id="68" name="Elbow Connector 67"/>
          <p:cNvCxnSpPr>
            <a:stCxn id="5" idx="3"/>
          </p:cNvCxnSpPr>
          <p:nvPr/>
        </p:nvCxnSpPr>
        <p:spPr>
          <a:xfrm>
            <a:off x="3299188" y="1833691"/>
            <a:ext cx="1371340" cy="957372"/>
          </a:xfrm>
          <a:prstGeom prst="bentConnector3">
            <a:avLst/>
          </a:prstGeom>
          <a:ln>
            <a:tailEnd type="triangle"/>
          </a:ln>
        </p:spPr>
        <p:style>
          <a:lnRef idx="2">
            <a:schemeClr val="dk1"/>
          </a:lnRef>
          <a:fillRef idx="0">
            <a:schemeClr val="dk1"/>
          </a:fillRef>
          <a:effectRef idx="1">
            <a:schemeClr val="dk1"/>
          </a:effectRef>
          <a:fontRef idx="minor">
            <a:schemeClr val="tx1"/>
          </a:fontRef>
        </p:style>
      </p:cxnSp>
      <p:cxnSp>
        <p:nvCxnSpPr>
          <p:cNvPr id="71" name="Straight Arrow Connector 70"/>
          <p:cNvCxnSpPr>
            <a:stCxn id="6" idx="3"/>
            <a:endCxn id="9" idx="1"/>
          </p:cNvCxnSpPr>
          <p:nvPr/>
        </p:nvCxnSpPr>
        <p:spPr>
          <a:xfrm>
            <a:off x="3299188" y="2980271"/>
            <a:ext cx="137134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4" name="Elbow Connector 73"/>
          <p:cNvCxnSpPr>
            <a:stCxn id="7" idx="3"/>
          </p:cNvCxnSpPr>
          <p:nvPr/>
        </p:nvCxnSpPr>
        <p:spPr>
          <a:xfrm flipV="1">
            <a:off x="3299188" y="3191758"/>
            <a:ext cx="1371339" cy="935093"/>
          </a:xfrm>
          <a:prstGeom prst="bentConnector3">
            <a:avLst/>
          </a:prstGeom>
          <a:ln>
            <a:tailEnd type="triangle"/>
          </a:ln>
        </p:spPr>
        <p:style>
          <a:lnRef idx="2">
            <a:schemeClr val="dk1"/>
          </a:lnRef>
          <a:fillRef idx="0">
            <a:schemeClr val="dk1"/>
          </a:fillRef>
          <a:effectRef idx="1">
            <a:schemeClr val="dk1"/>
          </a:effectRef>
          <a:fontRef idx="minor">
            <a:schemeClr val="tx1"/>
          </a:fontRef>
        </p:style>
      </p:cxnSp>
      <p:cxnSp>
        <p:nvCxnSpPr>
          <p:cNvPr id="89" name="Straight Arrow Connector 88"/>
          <p:cNvCxnSpPr>
            <a:stCxn id="2" idx="0"/>
          </p:cNvCxnSpPr>
          <p:nvPr/>
        </p:nvCxnSpPr>
        <p:spPr>
          <a:xfrm flipH="1" flipV="1">
            <a:off x="4528362" y="4722106"/>
            <a:ext cx="1" cy="35328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4" name="Flowchart: Process 8">
            <a:extLst>
              <a:ext uri="{FF2B5EF4-FFF2-40B4-BE49-F238E27FC236}">
                <a16:creationId xmlns:a16="http://schemas.microsoft.com/office/drawing/2014/main" id="{D390B814-83E8-869C-9344-61FFCF320EDC}"/>
              </a:ext>
            </a:extLst>
          </p:cNvPr>
          <p:cNvSpPr/>
          <p:nvPr/>
        </p:nvSpPr>
        <p:spPr>
          <a:xfrm>
            <a:off x="6683233" y="1752600"/>
            <a:ext cx="1600200" cy="762000"/>
          </a:xfrm>
          <a:prstGeom prst="flowChartProcess">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atin typeface="Arial" panose="020B0604020202020204" pitchFamily="34" charset="0"/>
                <a:cs typeface="Arial" panose="020B0604020202020204" pitchFamily="34" charset="0"/>
              </a:rPr>
              <a:t>Đèn</a:t>
            </a:r>
          </a:p>
        </p:txBody>
      </p:sp>
      <p:sp>
        <p:nvSpPr>
          <p:cNvPr id="8" name="Flowchart: Process 8">
            <a:extLst>
              <a:ext uri="{FF2B5EF4-FFF2-40B4-BE49-F238E27FC236}">
                <a16:creationId xmlns:a16="http://schemas.microsoft.com/office/drawing/2014/main" id="{39A503CB-1F93-4BA7-4099-E1A352DCE150}"/>
              </a:ext>
            </a:extLst>
          </p:cNvPr>
          <p:cNvSpPr/>
          <p:nvPr/>
        </p:nvSpPr>
        <p:spPr>
          <a:xfrm>
            <a:off x="6683793" y="3496728"/>
            <a:ext cx="1600200" cy="762000"/>
          </a:xfrm>
          <a:prstGeom prst="flowChartProcess">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atin typeface="Arial" panose="020B0604020202020204" pitchFamily="34" charset="0"/>
                <a:cs typeface="Arial" panose="020B0604020202020204" pitchFamily="34" charset="0"/>
              </a:rPr>
              <a:t>Còi</a:t>
            </a:r>
          </a:p>
        </p:txBody>
      </p:sp>
      <p:cxnSp>
        <p:nvCxnSpPr>
          <p:cNvPr id="14" name="Đường kết nối Mũi tên Thẳng 13">
            <a:extLst>
              <a:ext uri="{FF2B5EF4-FFF2-40B4-BE49-F238E27FC236}">
                <a16:creationId xmlns:a16="http://schemas.microsoft.com/office/drawing/2014/main" id="{0ED940DB-6907-57E2-B34E-0EC87EA11E24}"/>
              </a:ext>
            </a:extLst>
          </p:cNvPr>
          <p:cNvCxnSpPr>
            <a:stCxn id="9" idx="3"/>
            <a:endCxn id="4" idx="2"/>
          </p:cNvCxnSpPr>
          <p:nvPr/>
        </p:nvCxnSpPr>
        <p:spPr>
          <a:xfrm flipV="1">
            <a:off x="6270728" y="2514600"/>
            <a:ext cx="1212605" cy="4656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Đường kết nối Mũi tên Thẳng 15">
            <a:extLst>
              <a:ext uri="{FF2B5EF4-FFF2-40B4-BE49-F238E27FC236}">
                <a16:creationId xmlns:a16="http://schemas.microsoft.com/office/drawing/2014/main" id="{07A9311C-F934-A07F-0315-3D0389147E37}"/>
              </a:ext>
            </a:extLst>
          </p:cNvPr>
          <p:cNvCxnSpPr>
            <a:stCxn id="9" idx="3"/>
            <a:endCxn id="8" idx="0"/>
          </p:cNvCxnSpPr>
          <p:nvPr/>
        </p:nvCxnSpPr>
        <p:spPr>
          <a:xfrm>
            <a:off x="6270728" y="2980271"/>
            <a:ext cx="1213165" cy="51645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itle 5">
            <a:extLst>
              <a:ext uri="{FF2B5EF4-FFF2-40B4-BE49-F238E27FC236}">
                <a16:creationId xmlns:a16="http://schemas.microsoft.com/office/drawing/2014/main" id="{37BED734-1877-EDBD-0CC2-161BC2A73F20}"/>
              </a:ext>
            </a:extLst>
          </p:cNvPr>
          <p:cNvSpPr txBox="1">
            <a:spLocks noGrp="1"/>
          </p:cNvSpPr>
          <p:nvPr>
            <p:ph type="title"/>
          </p:nvPr>
        </p:nvSpPr>
        <p:spPr>
          <a:xfrm>
            <a:off x="0" y="162038"/>
            <a:ext cx="6042632" cy="707886"/>
          </a:xfrm>
          <a:prstGeom prst="rect">
            <a:avLst/>
          </a:prstGeom>
          <a:noFill/>
        </p:spPr>
        <p:txBody>
          <a:bodyPr wrap="square" rtlCol="0">
            <a:spAutoFit/>
          </a:bodyPr>
          <a:lstStyle/>
          <a:p>
            <a:pPr algn="l"/>
            <a:r>
              <a:rPr lang="en-US" sz="4000" b="1">
                <a:solidFill>
                  <a:schemeClr val="bg1"/>
                </a:solidFill>
                <a:ea typeface="Lato" panose="020F0502020204030203" pitchFamily="34" charset="0"/>
                <a:cs typeface="Lato" panose="020F0502020204030203" pitchFamily="34" charset="0"/>
              </a:rPr>
              <a:t>III. Thiết kế phần cứng</a:t>
            </a:r>
          </a:p>
        </p:txBody>
      </p:sp>
      <p:sp>
        <p:nvSpPr>
          <p:cNvPr id="23" name="Slide Number Placeholder 3">
            <a:extLst>
              <a:ext uri="{FF2B5EF4-FFF2-40B4-BE49-F238E27FC236}">
                <a16:creationId xmlns:a16="http://schemas.microsoft.com/office/drawing/2014/main" id="{6BD895D2-CD5C-E31B-3DCB-DE3088691E84}"/>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17</a:t>
            </a:fld>
            <a:endParaRPr lang="en-US"/>
          </a:p>
        </p:txBody>
      </p:sp>
    </p:spTree>
    <p:extLst>
      <p:ext uri="{BB962C8B-B14F-4D97-AF65-F5344CB8AC3E}">
        <p14:creationId xmlns:p14="http://schemas.microsoft.com/office/powerpoint/2010/main" val="42796900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17693" y="6157969"/>
            <a:ext cx="4308615" cy="461665"/>
          </a:xfrm>
          <a:prstGeom prst="rect">
            <a:avLst/>
          </a:prstGeom>
          <a:noFill/>
        </p:spPr>
        <p:txBody>
          <a:bodyPr wrap="none" rtlCol="0">
            <a:spAutoFit/>
          </a:bodyPr>
          <a:lstStyle/>
          <a:p>
            <a:pPr algn="ctr"/>
            <a:r>
              <a:rPr lang="en-US" sz="2400" err="1">
                <a:latin typeface="+mj-lt"/>
                <a:cs typeface="Arial" panose="020B0604020202020204" pitchFamily="34" charset="0"/>
              </a:rPr>
              <a:t>Sơ</a:t>
            </a:r>
            <a:r>
              <a:rPr lang="en-US" sz="2400">
                <a:latin typeface="+mj-lt"/>
                <a:cs typeface="Arial" panose="020B0604020202020204" pitchFamily="34" charset="0"/>
              </a:rPr>
              <a:t> </a:t>
            </a:r>
            <a:r>
              <a:rPr lang="en-US" sz="2400" err="1">
                <a:latin typeface="+mj-lt"/>
                <a:cs typeface="Arial" panose="020B0604020202020204" pitchFamily="34" charset="0"/>
              </a:rPr>
              <a:t>đồ</a:t>
            </a:r>
            <a:r>
              <a:rPr lang="en-US" sz="2400">
                <a:latin typeface="+mj-lt"/>
                <a:cs typeface="Arial" panose="020B0604020202020204" pitchFamily="34" charset="0"/>
              </a:rPr>
              <a:t> </a:t>
            </a:r>
            <a:r>
              <a:rPr lang="en-US" sz="2400" err="1">
                <a:latin typeface="+mj-lt"/>
                <a:cs typeface="Arial" panose="020B0604020202020204" pitchFamily="34" charset="0"/>
              </a:rPr>
              <a:t>nguyên</a:t>
            </a:r>
            <a:r>
              <a:rPr lang="en-US" sz="2400">
                <a:latin typeface="+mj-lt"/>
                <a:cs typeface="Arial" panose="020B0604020202020204" pitchFamily="34" charset="0"/>
              </a:rPr>
              <a:t> </a:t>
            </a:r>
            <a:r>
              <a:rPr lang="en-US" sz="2400" err="1">
                <a:latin typeface="+mj-lt"/>
                <a:cs typeface="Arial" panose="020B0604020202020204" pitchFamily="34" charset="0"/>
              </a:rPr>
              <a:t>lí</a:t>
            </a:r>
            <a:r>
              <a:rPr lang="en-US" sz="2400">
                <a:latin typeface="+mj-lt"/>
                <a:cs typeface="Arial" panose="020B0604020202020204" pitchFamily="34" charset="0"/>
              </a:rPr>
              <a:t> </a:t>
            </a:r>
            <a:r>
              <a:rPr lang="en-US" sz="2400" err="1">
                <a:latin typeface="+mj-lt"/>
                <a:cs typeface="Arial" panose="020B0604020202020204" pitchFamily="34" charset="0"/>
              </a:rPr>
              <a:t>khối</a:t>
            </a:r>
            <a:r>
              <a:rPr lang="en-US" sz="2400">
                <a:latin typeface="+mj-lt"/>
                <a:cs typeface="Arial" panose="020B0604020202020204" pitchFamily="34" charset="0"/>
              </a:rPr>
              <a:t> node sensor</a:t>
            </a:r>
          </a:p>
        </p:txBody>
      </p:sp>
      <p:sp>
        <p:nvSpPr>
          <p:cNvPr id="8" name="Title 5">
            <a:extLst>
              <a:ext uri="{FF2B5EF4-FFF2-40B4-BE49-F238E27FC236}">
                <a16:creationId xmlns:a16="http://schemas.microsoft.com/office/drawing/2014/main" id="{DE24EE86-18DA-D3B4-FE2E-FFE07810BF23}"/>
              </a:ext>
            </a:extLst>
          </p:cNvPr>
          <p:cNvSpPr txBox="1">
            <a:spLocks noGrp="1"/>
          </p:cNvSpPr>
          <p:nvPr>
            <p:ph type="title"/>
          </p:nvPr>
        </p:nvSpPr>
        <p:spPr>
          <a:xfrm>
            <a:off x="0" y="162038"/>
            <a:ext cx="6042632" cy="707886"/>
          </a:xfrm>
          <a:prstGeom prst="rect">
            <a:avLst/>
          </a:prstGeom>
          <a:noFill/>
        </p:spPr>
        <p:txBody>
          <a:bodyPr wrap="square" rtlCol="0">
            <a:spAutoFit/>
          </a:bodyPr>
          <a:lstStyle/>
          <a:p>
            <a:pPr algn="l"/>
            <a:r>
              <a:rPr lang="en-US" sz="4000" b="1">
                <a:solidFill>
                  <a:schemeClr val="bg1"/>
                </a:solidFill>
                <a:ea typeface="Lato" panose="020F0502020204030203" pitchFamily="34" charset="0"/>
                <a:cs typeface="Lato" panose="020F0502020204030203" pitchFamily="34" charset="0"/>
              </a:rPr>
              <a:t>III. Thiết kế phần cứng</a:t>
            </a:r>
          </a:p>
        </p:txBody>
      </p:sp>
      <p:pic>
        <p:nvPicPr>
          <p:cNvPr id="10" name="Hình ảnh 9" descr="Ảnh có chứa văn bản, biểu đồ, Bản vẽ kỹ thuật, Kế hoạch&#10;&#10;Mô tả được tạo tự động">
            <a:extLst>
              <a:ext uri="{FF2B5EF4-FFF2-40B4-BE49-F238E27FC236}">
                <a16:creationId xmlns:a16="http://schemas.microsoft.com/office/drawing/2014/main" id="{C44CFBFA-0070-F3C7-7D94-22E99D6071C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47800" y="976369"/>
            <a:ext cx="6705600" cy="5181600"/>
          </a:xfrm>
          <a:prstGeom prst="rect">
            <a:avLst/>
          </a:prstGeom>
        </p:spPr>
      </p:pic>
      <p:sp>
        <p:nvSpPr>
          <p:cNvPr id="11" name="Slide Number Placeholder 3">
            <a:extLst>
              <a:ext uri="{FF2B5EF4-FFF2-40B4-BE49-F238E27FC236}">
                <a16:creationId xmlns:a16="http://schemas.microsoft.com/office/drawing/2014/main" id="{C1E7B5FB-0E55-E420-5FC5-487D7E57903B}"/>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18</a:t>
            </a:fld>
            <a:endParaRPr lang="en-US"/>
          </a:p>
        </p:txBody>
      </p:sp>
    </p:spTree>
    <p:extLst>
      <p:ext uri="{BB962C8B-B14F-4D97-AF65-F5344CB8AC3E}">
        <p14:creationId xmlns:p14="http://schemas.microsoft.com/office/powerpoint/2010/main" val="17880304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A3A973BD-8CE5-47C4-B8E5-573200B24DAB}" type="slidenum">
              <a:rPr lang="en-US" smtClean="0"/>
              <a:pPr/>
              <a:t>19</a:t>
            </a:fld>
            <a:endParaRPr lang="en-US"/>
          </a:p>
        </p:txBody>
      </p:sp>
      <p:sp>
        <p:nvSpPr>
          <p:cNvPr id="5" name="TextBox 4">
            <a:extLst>
              <a:ext uri="{FF2B5EF4-FFF2-40B4-BE49-F238E27FC236}">
                <a16:creationId xmlns:a16="http://schemas.microsoft.com/office/drawing/2014/main" id="{D5CD9B08-5D53-BB4C-A5D1-758C2995E751}"/>
              </a:ext>
            </a:extLst>
          </p:cNvPr>
          <p:cNvSpPr txBox="1"/>
          <p:nvPr/>
        </p:nvSpPr>
        <p:spPr>
          <a:xfrm>
            <a:off x="0" y="145510"/>
            <a:ext cx="497744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IV. Thiết kế phần mềm</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04" name="TextBox 103">
            <a:extLst>
              <a:ext uri="{FF2B5EF4-FFF2-40B4-BE49-F238E27FC236}">
                <a16:creationId xmlns:a16="http://schemas.microsoft.com/office/drawing/2014/main" id="{5DDB4D12-148E-CC84-DFAB-FAFEEDF63579}"/>
              </a:ext>
            </a:extLst>
          </p:cNvPr>
          <p:cNvSpPr txBox="1"/>
          <p:nvPr/>
        </p:nvSpPr>
        <p:spPr>
          <a:xfrm>
            <a:off x="4034366" y="1424412"/>
            <a:ext cx="5037668" cy="523220"/>
          </a:xfrm>
          <a:prstGeom prst="rect">
            <a:avLst/>
          </a:prstGeom>
          <a:noFill/>
        </p:spPr>
        <p:txBody>
          <a:bodyPr wrap="square" rtlCol="0">
            <a:spAutoFit/>
          </a:bodyPr>
          <a:lstStyle/>
          <a:p>
            <a:r>
              <a:rPr lang="vi-VN" sz="2800">
                <a:latin typeface="Calibri" panose="020F0502020204030204" pitchFamily="34" charset="0"/>
                <a:ea typeface="Calibri" panose="020F0502020204030204" pitchFamily="34" charset="0"/>
                <a:cs typeface="Calibri" panose="020F0502020204030204" pitchFamily="34" charset="0"/>
              </a:rPr>
              <a:t>Lưu đồ thuật toán khối </a:t>
            </a:r>
            <a:r>
              <a:rPr lang="en-US" sz="2800">
                <a:latin typeface="Calibri" panose="020F0502020204030204" pitchFamily="34" charset="0"/>
                <a:ea typeface="Calibri" panose="020F0502020204030204" pitchFamily="34" charset="0"/>
                <a:cs typeface="Calibri" panose="020F0502020204030204" pitchFamily="34" charset="0"/>
              </a:rPr>
              <a:t>gateway</a:t>
            </a:r>
          </a:p>
        </p:txBody>
      </p:sp>
      <p:pic>
        <p:nvPicPr>
          <p:cNvPr id="22" name="Hình ảnh 21" descr="Ảnh có chứa văn bản, ảnh chụp màn hình, Phông chữ, thiết kế&#10;&#10;Mô tả được tạo tự động">
            <a:extLst>
              <a:ext uri="{FF2B5EF4-FFF2-40B4-BE49-F238E27FC236}">
                <a16:creationId xmlns:a16="http://schemas.microsoft.com/office/drawing/2014/main" id="{80237E46-A6E8-E81F-7C00-E6EFA7A810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28" y="957787"/>
            <a:ext cx="5410200" cy="5584019"/>
          </a:xfrm>
          <a:prstGeom prst="rect">
            <a:avLst/>
          </a:prstGeom>
        </p:spPr>
      </p:pic>
    </p:spTree>
    <p:extLst>
      <p:ext uri="{BB962C8B-B14F-4D97-AF65-F5344CB8AC3E}">
        <p14:creationId xmlns:p14="http://schemas.microsoft.com/office/powerpoint/2010/main" val="2807492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A3A973BD-8CE5-47C4-B8E5-573200B24DAB}" type="slidenum">
              <a:rPr lang="en-US" smtClean="0"/>
              <a:pPr/>
              <a:t>2</a:t>
            </a:fld>
            <a:endParaRPr lang="en-US"/>
          </a:p>
        </p:txBody>
      </p:sp>
      <p:sp>
        <p:nvSpPr>
          <p:cNvPr id="5" name="Rectangle 4"/>
          <p:cNvSpPr/>
          <p:nvPr/>
        </p:nvSpPr>
        <p:spPr>
          <a:xfrm>
            <a:off x="457200" y="1295400"/>
            <a:ext cx="8229600" cy="2462213"/>
          </a:xfrm>
          <a:prstGeom prst="rect">
            <a:avLst/>
          </a:prstGeom>
        </p:spPr>
        <p:txBody>
          <a:bodyPr wrap="square">
            <a:spAutoFit/>
          </a:bodyPr>
          <a:lstStyle/>
          <a:p>
            <a:pPr algn="just"/>
            <a:r>
              <a:rPr lang="vi-VN" sz="2200">
                <a:solidFill>
                  <a:srgbClr val="000000"/>
                </a:solidFill>
                <a:latin typeface="Calibri" panose="020F0502020204030204" pitchFamily="34" charset="0"/>
                <a:ea typeface="Calibri" panose="020F0502020204030204" pitchFamily="34" charset="0"/>
                <a:cs typeface="Calibri" panose="020F0502020204030204" pitchFamily="34" charset="0"/>
              </a:rPr>
              <a:t>Trong đồ án này, em đã nghiên cứu và thiết kế hệ thống cảnh báo cháy tự động tích hợp cảm biến phân tán. Hệ thống bao gồm các node cảm biến </a:t>
            </a:r>
            <a:r>
              <a:rPr lang="en-US" sz="2200">
                <a:solidFill>
                  <a:srgbClr val="000000"/>
                </a:solidFill>
                <a:latin typeface="Calibri" panose="020F0502020204030204" pitchFamily="34" charset="0"/>
                <a:ea typeface="Calibri" panose="020F0502020204030204" pitchFamily="34" charset="0"/>
                <a:cs typeface="Calibri" panose="020F0502020204030204" pitchFamily="34" charset="0"/>
              </a:rPr>
              <a:t>thu thập</a:t>
            </a:r>
            <a:r>
              <a:rPr lang="vi-VN" sz="2200">
                <a:solidFill>
                  <a:srgbClr val="000000"/>
                </a:solidFill>
                <a:latin typeface="Calibri" panose="020F0502020204030204" pitchFamily="34" charset="0"/>
                <a:ea typeface="Calibri" panose="020F0502020204030204" pitchFamily="34" charset="0"/>
                <a:cs typeface="Calibri" panose="020F0502020204030204" pitchFamily="34" charset="0"/>
              </a:rPr>
              <a:t> dữ liệu môi trường, gateway truyền dữ liệu tới cơ sở dữ liệu, và ứng dụng điện thoại để theo dõi, nhận thông báo và từ hệ thống. Đồ án giúp em củng cố kiến thức về thiết kế thiết bị đo, lập trình vi điều khiển, IoT, giao tiếp truyền thông, lập trình ứng dụng di động và quản lý cơ sở dữ liệu.</a:t>
            </a:r>
            <a:endParaRPr lang="en-US" sz="2200">
              <a:latin typeface="Calibri" panose="020F0502020204030204" pitchFamily="34" charset="0"/>
              <a:ea typeface="Calibri" panose="020F0502020204030204" pitchFamily="34" charset="0"/>
              <a:cs typeface="Calibri" panose="020F0502020204030204" pitchFamily="34" charset="0"/>
            </a:endParaRPr>
          </a:p>
        </p:txBody>
      </p:sp>
      <p:sp>
        <p:nvSpPr>
          <p:cNvPr id="2" name="Hộp Văn bản 1">
            <a:extLst>
              <a:ext uri="{FF2B5EF4-FFF2-40B4-BE49-F238E27FC236}">
                <a16:creationId xmlns:a16="http://schemas.microsoft.com/office/drawing/2014/main" id="{0DBAC77D-7FCB-C39D-A825-0E4707FB5796}"/>
              </a:ext>
            </a:extLst>
          </p:cNvPr>
          <p:cNvSpPr txBox="1"/>
          <p:nvPr/>
        </p:nvSpPr>
        <p:spPr>
          <a:xfrm>
            <a:off x="2743200" y="152400"/>
            <a:ext cx="3063146" cy="707886"/>
          </a:xfrm>
          <a:prstGeom prst="rect">
            <a:avLst/>
          </a:prstGeom>
          <a:noFill/>
        </p:spPr>
        <p:txBody>
          <a:bodyPr wrap="none" rtlCol="0">
            <a:spAutoFit/>
          </a:bodyPr>
          <a:lstStyle/>
          <a:p>
            <a:r>
              <a:rPr lang="en-US" sz="4000">
                <a:solidFill>
                  <a:schemeClr val="bg1"/>
                </a:solidFill>
              </a:rPr>
              <a:t>Tóm tắt đồ án</a:t>
            </a:r>
            <a:endParaRPr lang="vi-VN" sz="4000">
              <a:solidFill>
                <a:schemeClr val="bg1"/>
              </a:solidFill>
            </a:endParaRPr>
          </a:p>
        </p:txBody>
      </p:sp>
    </p:spTree>
    <p:extLst>
      <p:ext uri="{BB962C8B-B14F-4D97-AF65-F5344CB8AC3E}">
        <p14:creationId xmlns:p14="http://schemas.microsoft.com/office/powerpoint/2010/main" val="8446453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Box 99">
            <a:extLst>
              <a:ext uri="{FF2B5EF4-FFF2-40B4-BE49-F238E27FC236}">
                <a16:creationId xmlns:a16="http://schemas.microsoft.com/office/drawing/2014/main" id="{5DDB4D12-148E-CC84-DFAB-FAFEEDF63579}"/>
              </a:ext>
            </a:extLst>
          </p:cNvPr>
          <p:cNvSpPr txBox="1"/>
          <p:nvPr/>
        </p:nvSpPr>
        <p:spPr>
          <a:xfrm>
            <a:off x="4105367" y="1524000"/>
            <a:ext cx="5037668" cy="954107"/>
          </a:xfrm>
          <a:prstGeom prst="rect">
            <a:avLst/>
          </a:prstGeom>
          <a:noFill/>
        </p:spPr>
        <p:txBody>
          <a:bodyPr wrap="square" rtlCol="0">
            <a:spAutoFit/>
          </a:bodyPr>
          <a:lstStyle/>
          <a:p>
            <a:pPr algn="ctr"/>
            <a:r>
              <a:rPr lang="vi-VN" sz="2800">
                <a:latin typeface="Calibri" panose="020F0502020204030204" pitchFamily="34" charset="0"/>
                <a:ea typeface="Calibri" panose="020F0502020204030204" pitchFamily="34" charset="0"/>
                <a:cs typeface="Calibri" panose="020F0502020204030204" pitchFamily="34" charset="0"/>
              </a:rPr>
              <a:t>Lưu đồ thuật toán khối </a:t>
            </a:r>
            <a:endParaRPr lang="en-US" sz="2800">
              <a:latin typeface="Calibri" panose="020F0502020204030204" pitchFamily="34" charset="0"/>
              <a:ea typeface="Calibri" panose="020F0502020204030204" pitchFamily="34" charset="0"/>
              <a:cs typeface="Calibri" panose="020F0502020204030204" pitchFamily="34" charset="0"/>
            </a:endParaRPr>
          </a:p>
          <a:p>
            <a:pPr algn="ctr"/>
            <a:r>
              <a:rPr lang="en-US" sz="2800">
                <a:latin typeface="Calibri" panose="020F0502020204030204" pitchFamily="34" charset="0"/>
                <a:ea typeface="Calibri" panose="020F0502020204030204" pitchFamily="34" charset="0"/>
                <a:cs typeface="Calibri" panose="020F0502020204030204" pitchFamily="34" charset="0"/>
              </a:rPr>
              <a:t>node sensor</a:t>
            </a:r>
          </a:p>
        </p:txBody>
      </p:sp>
      <p:pic>
        <p:nvPicPr>
          <p:cNvPr id="14" name="Hình ảnh 13" descr="Ảnh có chứa văn bản, ảnh chụp màn hình, Phông chữ, biểu đồ&#10;&#10;Mô tả được tạo tự động">
            <a:extLst>
              <a:ext uri="{FF2B5EF4-FFF2-40B4-BE49-F238E27FC236}">
                <a16:creationId xmlns:a16="http://schemas.microsoft.com/office/drawing/2014/main" id="{577B34F1-2D8D-0577-A2C6-7146EFED69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967" y="1143000"/>
            <a:ext cx="5205233" cy="5412829"/>
          </a:xfrm>
          <a:prstGeom prst="rect">
            <a:avLst/>
          </a:prstGeom>
        </p:spPr>
      </p:pic>
      <p:sp>
        <p:nvSpPr>
          <p:cNvPr id="17" name="TextBox 4">
            <a:extLst>
              <a:ext uri="{FF2B5EF4-FFF2-40B4-BE49-F238E27FC236}">
                <a16:creationId xmlns:a16="http://schemas.microsoft.com/office/drawing/2014/main" id="{FC424633-6C79-CF5E-F3F9-CC9D99B88903}"/>
              </a:ext>
            </a:extLst>
          </p:cNvPr>
          <p:cNvSpPr txBox="1"/>
          <p:nvPr/>
        </p:nvSpPr>
        <p:spPr>
          <a:xfrm>
            <a:off x="0" y="145510"/>
            <a:ext cx="497744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IV. Thiết kế phần mềm</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8" name="Slide Number Placeholder 3">
            <a:extLst>
              <a:ext uri="{FF2B5EF4-FFF2-40B4-BE49-F238E27FC236}">
                <a16:creationId xmlns:a16="http://schemas.microsoft.com/office/drawing/2014/main" id="{233D065F-9D90-AE9E-6245-7BC6BFD7110E}"/>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20</a:t>
            </a:fld>
            <a:endParaRPr lang="en-US"/>
          </a:p>
        </p:txBody>
      </p:sp>
    </p:spTree>
    <p:extLst>
      <p:ext uri="{BB962C8B-B14F-4D97-AF65-F5344CB8AC3E}">
        <p14:creationId xmlns:p14="http://schemas.microsoft.com/office/powerpoint/2010/main" val="1273457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A3A973BD-8CE5-47C4-B8E5-573200B24DAB}" type="slidenum">
              <a:rPr lang="en-US" smtClean="0"/>
              <a:pPr/>
              <a:t>21</a:t>
            </a:fld>
            <a:endParaRPr lang="en-US"/>
          </a:p>
        </p:txBody>
      </p:sp>
      <p:sp>
        <p:nvSpPr>
          <p:cNvPr id="2" name="Oval 1"/>
          <p:cNvSpPr/>
          <p:nvPr/>
        </p:nvSpPr>
        <p:spPr>
          <a:xfrm>
            <a:off x="1257299" y="1035814"/>
            <a:ext cx="1295400" cy="9144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err="1">
                <a:latin typeface="+mj-lt"/>
                <a:cs typeface="Arial" panose="020B0604020202020204" pitchFamily="34" charset="0"/>
              </a:rPr>
              <a:t>Bắt</a:t>
            </a:r>
            <a:r>
              <a:rPr lang="en-US">
                <a:latin typeface="+mj-lt"/>
                <a:cs typeface="Arial" panose="020B0604020202020204" pitchFamily="34" charset="0"/>
              </a:rPr>
              <a:t> </a:t>
            </a:r>
            <a:r>
              <a:rPr lang="en-US" err="1">
                <a:latin typeface="+mj-lt"/>
                <a:cs typeface="Arial" panose="020B0604020202020204" pitchFamily="34" charset="0"/>
              </a:rPr>
              <a:t>đầu</a:t>
            </a:r>
            <a:endParaRPr lang="en-US">
              <a:latin typeface="+mj-lt"/>
              <a:cs typeface="Arial" panose="020B0604020202020204" pitchFamily="34" charset="0"/>
            </a:endParaRPr>
          </a:p>
        </p:txBody>
      </p:sp>
      <p:sp>
        <p:nvSpPr>
          <p:cNvPr id="3" name="Rectangle 2"/>
          <p:cNvSpPr/>
          <p:nvPr/>
        </p:nvSpPr>
        <p:spPr>
          <a:xfrm>
            <a:off x="990599" y="2238217"/>
            <a:ext cx="1828800" cy="5334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err="1">
                <a:latin typeface="+mj-lt"/>
                <a:cs typeface="Arial" panose="020B0604020202020204" pitchFamily="34" charset="0"/>
              </a:rPr>
              <a:t>Nhận</a:t>
            </a:r>
            <a:r>
              <a:rPr lang="en-US">
                <a:latin typeface="+mj-lt"/>
                <a:cs typeface="Arial" panose="020B0604020202020204" pitchFamily="34" charset="0"/>
              </a:rPr>
              <a:t> </a:t>
            </a:r>
            <a:r>
              <a:rPr lang="en-US" err="1">
                <a:latin typeface="+mj-lt"/>
                <a:cs typeface="Arial" panose="020B0604020202020204" pitchFamily="34" charset="0"/>
              </a:rPr>
              <a:t>dữ</a:t>
            </a:r>
            <a:r>
              <a:rPr lang="en-US">
                <a:latin typeface="+mj-lt"/>
                <a:cs typeface="Arial" panose="020B0604020202020204" pitchFamily="34" charset="0"/>
              </a:rPr>
              <a:t> </a:t>
            </a:r>
            <a:r>
              <a:rPr lang="en-US" err="1">
                <a:latin typeface="+mj-lt"/>
                <a:cs typeface="Arial" panose="020B0604020202020204" pitchFamily="34" charset="0"/>
              </a:rPr>
              <a:t>liệu</a:t>
            </a:r>
            <a:r>
              <a:rPr lang="en-US">
                <a:latin typeface="+mj-lt"/>
                <a:cs typeface="Arial" panose="020B0604020202020204" pitchFamily="34" charset="0"/>
              </a:rPr>
              <a:t> </a:t>
            </a:r>
            <a:r>
              <a:rPr lang="en-US" err="1">
                <a:latin typeface="+mj-lt"/>
                <a:cs typeface="Arial" panose="020B0604020202020204" pitchFamily="34" charset="0"/>
              </a:rPr>
              <a:t>từ</a:t>
            </a:r>
            <a:r>
              <a:rPr lang="en-US">
                <a:latin typeface="+mj-lt"/>
                <a:cs typeface="Arial" panose="020B0604020202020204" pitchFamily="34" charset="0"/>
              </a:rPr>
              <a:t> database</a:t>
            </a:r>
          </a:p>
        </p:txBody>
      </p:sp>
      <p:sp>
        <p:nvSpPr>
          <p:cNvPr id="6" name="Rectangle 5"/>
          <p:cNvSpPr/>
          <p:nvPr/>
        </p:nvSpPr>
        <p:spPr>
          <a:xfrm>
            <a:off x="520429" y="3042370"/>
            <a:ext cx="2769141" cy="71984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err="1">
                <a:latin typeface="+mj-lt"/>
                <a:cs typeface="Arial" panose="020B0604020202020204" pitchFamily="34" charset="0"/>
              </a:rPr>
              <a:t>Đọc</a:t>
            </a:r>
            <a:r>
              <a:rPr lang="en-US">
                <a:latin typeface="+mj-lt"/>
                <a:cs typeface="Arial" panose="020B0604020202020204" pitchFamily="34" charset="0"/>
              </a:rPr>
              <a:t> </a:t>
            </a:r>
            <a:r>
              <a:rPr lang="en-US" err="1">
                <a:latin typeface="+mj-lt"/>
                <a:cs typeface="Arial" panose="020B0604020202020204" pitchFamily="34" charset="0"/>
              </a:rPr>
              <a:t>giá</a:t>
            </a:r>
            <a:r>
              <a:rPr lang="en-US">
                <a:latin typeface="+mj-lt"/>
                <a:cs typeface="Arial" panose="020B0604020202020204" pitchFamily="34" charset="0"/>
              </a:rPr>
              <a:t> </a:t>
            </a:r>
            <a:r>
              <a:rPr lang="en-US" err="1">
                <a:latin typeface="+mj-lt"/>
                <a:cs typeface="Arial" panose="020B0604020202020204" pitchFamily="34" charset="0"/>
              </a:rPr>
              <a:t>trị</a:t>
            </a:r>
            <a:r>
              <a:rPr lang="en-US">
                <a:latin typeface="+mj-lt"/>
                <a:cs typeface="Arial" panose="020B0604020202020204" pitchFamily="34" charset="0"/>
              </a:rPr>
              <a:t> </a:t>
            </a:r>
            <a:r>
              <a:rPr lang="en-US" err="1">
                <a:latin typeface="+mj-lt"/>
                <a:cs typeface="Arial" panose="020B0604020202020204" pitchFamily="34" charset="0"/>
              </a:rPr>
              <a:t>từ</a:t>
            </a:r>
            <a:r>
              <a:rPr lang="en-US">
                <a:latin typeface="+mj-lt"/>
                <a:cs typeface="Arial" panose="020B0604020202020204" pitchFamily="34" charset="0"/>
              </a:rPr>
              <a:t> </a:t>
            </a:r>
            <a:r>
              <a:rPr lang="en-US" err="1">
                <a:latin typeface="+mj-lt"/>
                <a:cs typeface="Arial" panose="020B0604020202020204" pitchFamily="34" charset="0"/>
              </a:rPr>
              <a:t>ứng</a:t>
            </a:r>
            <a:r>
              <a:rPr lang="en-US">
                <a:latin typeface="+mj-lt"/>
                <a:cs typeface="Arial" panose="020B0604020202020204" pitchFamily="34" charset="0"/>
              </a:rPr>
              <a:t> </a:t>
            </a:r>
            <a:r>
              <a:rPr lang="en-US" err="1">
                <a:latin typeface="+mj-lt"/>
                <a:cs typeface="Arial" panose="020B0604020202020204" pitchFamily="34" charset="0"/>
              </a:rPr>
              <a:t>dụng</a:t>
            </a:r>
            <a:endParaRPr lang="en-US">
              <a:latin typeface="+mj-lt"/>
              <a:cs typeface="Arial" panose="020B0604020202020204" pitchFamily="34" charset="0"/>
            </a:endParaRPr>
          </a:p>
          <a:p>
            <a:pPr algn="ctr"/>
            <a:r>
              <a:rPr lang="en-US" err="1">
                <a:latin typeface="+mj-lt"/>
                <a:cs typeface="Arial" panose="020B0604020202020204" pitchFamily="34" charset="0"/>
              </a:rPr>
              <a:t>Gửi</a:t>
            </a:r>
            <a:r>
              <a:rPr lang="en-US">
                <a:latin typeface="+mj-lt"/>
                <a:cs typeface="Arial" panose="020B0604020202020204" pitchFamily="34" charset="0"/>
              </a:rPr>
              <a:t> </a:t>
            </a:r>
            <a:r>
              <a:rPr lang="en-US" err="1">
                <a:latin typeface="+mj-lt"/>
                <a:cs typeface="Arial" panose="020B0604020202020204" pitchFamily="34" charset="0"/>
              </a:rPr>
              <a:t>giá</a:t>
            </a:r>
            <a:r>
              <a:rPr lang="en-US">
                <a:latin typeface="+mj-lt"/>
                <a:cs typeface="Arial" panose="020B0604020202020204" pitchFamily="34" charset="0"/>
              </a:rPr>
              <a:t> </a:t>
            </a:r>
            <a:r>
              <a:rPr lang="en-US" err="1">
                <a:latin typeface="+mj-lt"/>
                <a:cs typeface="Arial" panose="020B0604020202020204" pitchFamily="34" charset="0"/>
              </a:rPr>
              <a:t>trị</a:t>
            </a:r>
            <a:r>
              <a:rPr lang="en-US">
                <a:latin typeface="+mj-lt"/>
                <a:cs typeface="Arial" panose="020B0604020202020204" pitchFamily="34" charset="0"/>
              </a:rPr>
              <a:t> </a:t>
            </a:r>
            <a:r>
              <a:rPr lang="en-US" err="1">
                <a:latin typeface="+mj-lt"/>
                <a:cs typeface="Arial" panose="020B0604020202020204" pitchFamily="34" charset="0"/>
              </a:rPr>
              <a:t>safe_tem</a:t>
            </a:r>
            <a:r>
              <a:rPr lang="en-US">
                <a:latin typeface="+mj-lt"/>
                <a:cs typeface="Arial" panose="020B0604020202020204" pitchFamily="34" charset="0"/>
              </a:rPr>
              <a:t> </a:t>
            </a:r>
            <a:r>
              <a:rPr lang="en-US" err="1">
                <a:latin typeface="+mj-lt"/>
                <a:cs typeface="Arial" panose="020B0604020202020204" pitchFamily="34" charset="0"/>
              </a:rPr>
              <a:t>tới</a:t>
            </a:r>
            <a:r>
              <a:rPr lang="en-US">
                <a:latin typeface="+mj-lt"/>
                <a:cs typeface="Arial" panose="020B0604020202020204" pitchFamily="34" charset="0"/>
              </a:rPr>
              <a:t> database</a:t>
            </a:r>
          </a:p>
        </p:txBody>
      </p:sp>
      <p:sp>
        <p:nvSpPr>
          <p:cNvPr id="7" name="Diamond 6"/>
          <p:cNvSpPr/>
          <p:nvPr/>
        </p:nvSpPr>
        <p:spPr>
          <a:xfrm>
            <a:off x="723899" y="4021157"/>
            <a:ext cx="2362200" cy="1341260"/>
          </a:xfrm>
          <a:prstGeom prst="diamond">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atin typeface="+mj-lt"/>
                <a:cs typeface="Arial" panose="020B0604020202020204" pitchFamily="34" charset="0"/>
              </a:rPr>
              <a:t>t&lt;</a:t>
            </a:r>
            <a:r>
              <a:rPr lang="en-US" err="1">
                <a:latin typeface="+mj-lt"/>
                <a:cs typeface="Arial" panose="020B0604020202020204" pitchFamily="34" charset="0"/>
              </a:rPr>
              <a:t>safetem</a:t>
            </a:r>
            <a:r>
              <a:rPr lang="en-US">
                <a:latin typeface="+mj-lt"/>
                <a:cs typeface="Arial" panose="020B0604020202020204" pitchFamily="34" charset="0"/>
              </a:rPr>
              <a:t> CO = false</a:t>
            </a:r>
          </a:p>
          <a:p>
            <a:pPr algn="ctr"/>
            <a:r>
              <a:rPr lang="en-US">
                <a:latin typeface="+mj-lt"/>
                <a:cs typeface="Arial" panose="020B0604020202020204" pitchFamily="34" charset="0"/>
              </a:rPr>
              <a:t>fire = flase</a:t>
            </a:r>
          </a:p>
        </p:txBody>
      </p:sp>
      <p:sp>
        <p:nvSpPr>
          <p:cNvPr id="8" name="Rectangle 7"/>
          <p:cNvSpPr/>
          <p:nvPr/>
        </p:nvSpPr>
        <p:spPr>
          <a:xfrm>
            <a:off x="1016540" y="5623161"/>
            <a:ext cx="1776918" cy="6858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err="1">
                <a:latin typeface="+mj-lt"/>
                <a:cs typeface="Arial" panose="020B0604020202020204" pitchFamily="34" charset="0"/>
              </a:rPr>
              <a:t>Cảnh</a:t>
            </a:r>
            <a:r>
              <a:rPr lang="en-US">
                <a:latin typeface="+mj-lt"/>
                <a:cs typeface="Arial" panose="020B0604020202020204" pitchFamily="34" charset="0"/>
              </a:rPr>
              <a:t> </a:t>
            </a:r>
            <a:r>
              <a:rPr lang="en-US" err="1">
                <a:latin typeface="+mj-lt"/>
                <a:cs typeface="Arial" panose="020B0604020202020204" pitchFamily="34" charset="0"/>
              </a:rPr>
              <a:t>báo</a:t>
            </a:r>
            <a:r>
              <a:rPr lang="en-US">
                <a:latin typeface="+mj-lt"/>
                <a:cs typeface="Arial" panose="020B0604020202020204" pitchFamily="34" charset="0"/>
              </a:rPr>
              <a:t> </a:t>
            </a:r>
          </a:p>
          <a:p>
            <a:pPr algn="ctr"/>
            <a:r>
              <a:rPr lang="en-US">
                <a:latin typeface="+mj-lt"/>
                <a:cs typeface="Arial" panose="020B0604020202020204" pitchFamily="34" charset="0"/>
              </a:rPr>
              <a:t>nguy </a:t>
            </a:r>
            <a:r>
              <a:rPr lang="en-US" err="1">
                <a:latin typeface="+mj-lt"/>
                <a:cs typeface="Arial" panose="020B0604020202020204" pitchFamily="34" charset="0"/>
              </a:rPr>
              <a:t>hiểm</a:t>
            </a:r>
            <a:endParaRPr lang="en-US">
              <a:latin typeface="+mj-lt"/>
              <a:cs typeface="Arial" panose="020B0604020202020204" pitchFamily="34" charset="0"/>
            </a:endParaRPr>
          </a:p>
        </p:txBody>
      </p:sp>
      <p:cxnSp>
        <p:nvCxnSpPr>
          <p:cNvPr id="15" name="Straight Arrow Connector 14"/>
          <p:cNvCxnSpPr>
            <a:cxnSpLocks/>
            <a:stCxn id="2" idx="4"/>
            <a:endCxn id="3" idx="0"/>
          </p:cNvCxnSpPr>
          <p:nvPr/>
        </p:nvCxnSpPr>
        <p:spPr>
          <a:xfrm>
            <a:off x="1904999" y="1950214"/>
            <a:ext cx="0" cy="28800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8" name="Straight Arrow Connector 17"/>
          <p:cNvCxnSpPr>
            <a:cxnSpLocks/>
            <a:stCxn id="3" idx="2"/>
            <a:endCxn id="6" idx="0"/>
          </p:cNvCxnSpPr>
          <p:nvPr/>
        </p:nvCxnSpPr>
        <p:spPr>
          <a:xfrm>
            <a:off x="1904999" y="2771617"/>
            <a:ext cx="1" cy="27075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1" name="Straight Arrow Connector 20"/>
          <p:cNvCxnSpPr>
            <a:cxnSpLocks/>
            <a:stCxn id="6" idx="2"/>
            <a:endCxn id="7" idx="0"/>
          </p:cNvCxnSpPr>
          <p:nvPr/>
        </p:nvCxnSpPr>
        <p:spPr>
          <a:xfrm flipH="1">
            <a:off x="1904999" y="3762217"/>
            <a:ext cx="1" cy="25894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4" name="Straight Arrow Connector 23"/>
          <p:cNvCxnSpPr>
            <a:cxnSpLocks/>
            <a:stCxn id="7" idx="2"/>
            <a:endCxn id="8" idx="0"/>
          </p:cNvCxnSpPr>
          <p:nvPr/>
        </p:nvCxnSpPr>
        <p:spPr>
          <a:xfrm>
            <a:off x="1904999" y="5362417"/>
            <a:ext cx="0" cy="26074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50" name="TextBox 49"/>
          <p:cNvSpPr txBox="1"/>
          <p:nvPr/>
        </p:nvSpPr>
        <p:spPr>
          <a:xfrm>
            <a:off x="1548811" y="5292734"/>
            <a:ext cx="356188" cy="400110"/>
          </a:xfrm>
          <a:prstGeom prst="rect">
            <a:avLst/>
          </a:prstGeom>
          <a:noFill/>
        </p:spPr>
        <p:txBody>
          <a:bodyPr wrap="none" rtlCol="0">
            <a:spAutoFit/>
          </a:bodyPr>
          <a:lstStyle/>
          <a:p>
            <a:r>
              <a:rPr lang="en-US" sz="2000" b="1">
                <a:latin typeface="Arial" panose="020B0604020202020204" pitchFamily="34" charset="0"/>
                <a:cs typeface="Arial" panose="020B0604020202020204" pitchFamily="34" charset="0"/>
              </a:rPr>
              <a:t>S</a:t>
            </a:r>
          </a:p>
        </p:txBody>
      </p:sp>
      <p:sp>
        <p:nvSpPr>
          <p:cNvPr id="83" name="TextBox 82">
            <a:extLst>
              <a:ext uri="{FF2B5EF4-FFF2-40B4-BE49-F238E27FC236}">
                <a16:creationId xmlns:a16="http://schemas.microsoft.com/office/drawing/2014/main" id="{5DDB4D12-148E-CC84-DFAB-FAFEEDF63579}"/>
              </a:ext>
            </a:extLst>
          </p:cNvPr>
          <p:cNvSpPr txBox="1"/>
          <p:nvPr/>
        </p:nvSpPr>
        <p:spPr>
          <a:xfrm>
            <a:off x="4034366" y="1426994"/>
            <a:ext cx="5037668" cy="523220"/>
          </a:xfrm>
          <a:prstGeom prst="rect">
            <a:avLst/>
          </a:prstGeom>
          <a:noFill/>
        </p:spPr>
        <p:txBody>
          <a:bodyPr wrap="square" rtlCol="0">
            <a:spAutoFit/>
          </a:bodyPr>
          <a:lstStyle/>
          <a:p>
            <a:pPr algn="ctr"/>
            <a:r>
              <a:rPr lang="vi-VN" sz="2800">
                <a:latin typeface="Calibri" panose="020F0502020204030204" pitchFamily="34" charset="0"/>
                <a:ea typeface="Calibri" panose="020F0502020204030204" pitchFamily="34" charset="0"/>
                <a:cs typeface="Calibri" panose="020F0502020204030204" pitchFamily="34" charset="0"/>
              </a:rPr>
              <a:t>Lưu đồ thuật toán của ứng dụng</a:t>
            </a:r>
            <a:endParaRPr lang="en-US" sz="2800">
              <a:latin typeface="Calibri" panose="020F0502020204030204" pitchFamily="34" charset="0"/>
              <a:ea typeface="Calibri" panose="020F0502020204030204" pitchFamily="34" charset="0"/>
              <a:cs typeface="Calibri" panose="020F0502020204030204" pitchFamily="34" charset="0"/>
            </a:endParaRPr>
          </a:p>
        </p:txBody>
      </p:sp>
      <p:sp>
        <p:nvSpPr>
          <p:cNvPr id="14" name="TextBox 4">
            <a:extLst>
              <a:ext uri="{FF2B5EF4-FFF2-40B4-BE49-F238E27FC236}">
                <a16:creationId xmlns:a16="http://schemas.microsoft.com/office/drawing/2014/main" id="{DAC7A5F4-9CC6-5502-7082-1754133DCF2A}"/>
              </a:ext>
            </a:extLst>
          </p:cNvPr>
          <p:cNvSpPr txBox="1"/>
          <p:nvPr/>
        </p:nvSpPr>
        <p:spPr>
          <a:xfrm>
            <a:off x="0" y="145510"/>
            <a:ext cx="497744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IV. Thiết kế phần mềm</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25" name="Hình chữ nhật 24">
            <a:extLst>
              <a:ext uri="{FF2B5EF4-FFF2-40B4-BE49-F238E27FC236}">
                <a16:creationId xmlns:a16="http://schemas.microsoft.com/office/drawing/2014/main" id="{79AE5112-0959-3681-B527-613860D41995}"/>
              </a:ext>
            </a:extLst>
          </p:cNvPr>
          <p:cNvSpPr/>
          <p:nvPr/>
        </p:nvSpPr>
        <p:spPr>
          <a:xfrm>
            <a:off x="4016078" y="4234587"/>
            <a:ext cx="1676400" cy="9144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Hiển thị các </a:t>
            </a:r>
          </a:p>
          <a:p>
            <a:pPr algn="ctr"/>
            <a:r>
              <a:rPr lang="en-US">
                <a:solidFill>
                  <a:schemeClr val="tx1"/>
                </a:solidFill>
              </a:rPr>
              <a:t>chỉ sổ</a:t>
            </a:r>
            <a:endParaRPr lang="vi-VN">
              <a:solidFill>
                <a:schemeClr val="tx1"/>
              </a:solidFill>
            </a:endParaRPr>
          </a:p>
        </p:txBody>
      </p:sp>
      <p:cxnSp>
        <p:nvCxnSpPr>
          <p:cNvPr id="35" name="Đường kết nối Mũi tên Thẳng 34">
            <a:extLst>
              <a:ext uri="{FF2B5EF4-FFF2-40B4-BE49-F238E27FC236}">
                <a16:creationId xmlns:a16="http://schemas.microsoft.com/office/drawing/2014/main" id="{DDCD7F1E-B3DA-B853-969B-E0043EDDDE84}"/>
              </a:ext>
            </a:extLst>
          </p:cNvPr>
          <p:cNvCxnSpPr>
            <a:stCxn id="7" idx="3"/>
            <a:endCxn id="25" idx="1"/>
          </p:cNvCxnSpPr>
          <p:nvPr/>
        </p:nvCxnSpPr>
        <p:spPr>
          <a:xfrm>
            <a:off x="3086099" y="4691787"/>
            <a:ext cx="929979" cy="0"/>
          </a:xfrm>
          <a:prstGeom prst="straightConnector1">
            <a:avLst/>
          </a:prstGeom>
          <a:ln w="285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7" name="Hộp Văn bản 36">
            <a:extLst>
              <a:ext uri="{FF2B5EF4-FFF2-40B4-BE49-F238E27FC236}">
                <a16:creationId xmlns:a16="http://schemas.microsoft.com/office/drawing/2014/main" id="{E77303C0-6380-3BA3-B473-CD496668F10E}"/>
              </a:ext>
            </a:extLst>
          </p:cNvPr>
          <p:cNvSpPr txBox="1"/>
          <p:nvPr/>
        </p:nvSpPr>
        <p:spPr>
          <a:xfrm>
            <a:off x="3232074" y="4337695"/>
            <a:ext cx="328936" cy="369332"/>
          </a:xfrm>
          <a:prstGeom prst="rect">
            <a:avLst/>
          </a:prstGeom>
          <a:noFill/>
        </p:spPr>
        <p:txBody>
          <a:bodyPr wrap="none" rtlCol="0">
            <a:spAutoFit/>
          </a:bodyPr>
          <a:lstStyle/>
          <a:p>
            <a:r>
              <a:rPr lang="en-US"/>
              <a:t>Đ</a:t>
            </a:r>
            <a:endParaRPr lang="vi-VN"/>
          </a:p>
        </p:txBody>
      </p:sp>
    </p:spTree>
    <p:extLst>
      <p:ext uri="{BB962C8B-B14F-4D97-AF65-F5344CB8AC3E}">
        <p14:creationId xmlns:p14="http://schemas.microsoft.com/office/powerpoint/2010/main" val="40829323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A3A973BD-8CE5-47C4-B8E5-573200B24DAB}" type="slidenum">
              <a:rPr lang="en-US" smtClean="0"/>
              <a:pPr/>
              <a:t>22</a:t>
            </a:fld>
            <a:endParaRPr lang="en-US"/>
          </a:p>
        </p:txBody>
      </p:sp>
      <p:sp>
        <p:nvSpPr>
          <p:cNvPr id="2" name="Hộp Văn bản 1">
            <a:extLst>
              <a:ext uri="{FF2B5EF4-FFF2-40B4-BE49-F238E27FC236}">
                <a16:creationId xmlns:a16="http://schemas.microsoft.com/office/drawing/2014/main" id="{D97C71CC-63A4-ACA5-AB3E-791259D5D689}"/>
              </a:ext>
            </a:extLst>
          </p:cNvPr>
          <p:cNvSpPr txBox="1"/>
          <p:nvPr/>
        </p:nvSpPr>
        <p:spPr>
          <a:xfrm>
            <a:off x="152400" y="136525"/>
            <a:ext cx="4794005" cy="707886"/>
          </a:xfrm>
          <a:prstGeom prst="rect">
            <a:avLst/>
          </a:prstGeom>
          <a:noFill/>
        </p:spPr>
        <p:txBody>
          <a:bodyPr wrap="none" rtlCol="0">
            <a:spAutoFit/>
          </a:bodyPr>
          <a:lstStyle/>
          <a:p>
            <a:r>
              <a:rPr lang="en-US" sz="4000">
                <a:solidFill>
                  <a:schemeClr val="bg1"/>
                </a:solidFill>
              </a:rPr>
              <a:t>V. Kết quả thử nghiệm</a:t>
            </a:r>
            <a:endParaRPr lang="vi-VN" sz="4000">
              <a:solidFill>
                <a:schemeClr val="bg1"/>
              </a:solidFill>
            </a:endParaRPr>
          </a:p>
        </p:txBody>
      </p:sp>
      <p:sp>
        <p:nvSpPr>
          <p:cNvPr id="3" name="Hộp Văn bản 2">
            <a:extLst>
              <a:ext uri="{FF2B5EF4-FFF2-40B4-BE49-F238E27FC236}">
                <a16:creationId xmlns:a16="http://schemas.microsoft.com/office/drawing/2014/main" id="{E47C3F28-7D17-0235-F858-71826A4B1C8C}"/>
              </a:ext>
            </a:extLst>
          </p:cNvPr>
          <p:cNvSpPr txBox="1"/>
          <p:nvPr/>
        </p:nvSpPr>
        <p:spPr>
          <a:xfrm>
            <a:off x="304800" y="1066800"/>
            <a:ext cx="3924472" cy="523220"/>
          </a:xfrm>
          <a:prstGeom prst="rect">
            <a:avLst/>
          </a:prstGeom>
          <a:noFill/>
        </p:spPr>
        <p:txBody>
          <a:bodyPr wrap="none" rtlCol="0">
            <a:spAutoFit/>
          </a:bodyPr>
          <a:lstStyle/>
          <a:p>
            <a:r>
              <a:rPr lang="en-US" sz="2800"/>
              <a:t>1. Thử nghiệm phần cứng</a:t>
            </a:r>
            <a:endParaRPr lang="vi-VN" sz="2800"/>
          </a:p>
        </p:txBody>
      </p:sp>
      <p:sp>
        <p:nvSpPr>
          <p:cNvPr id="6" name="Hộp Văn bản 5">
            <a:extLst>
              <a:ext uri="{FF2B5EF4-FFF2-40B4-BE49-F238E27FC236}">
                <a16:creationId xmlns:a16="http://schemas.microsoft.com/office/drawing/2014/main" id="{395ACC83-5E49-C33C-5751-5E82EE8EB85A}"/>
              </a:ext>
            </a:extLst>
          </p:cNvPr>
          <p:cNvSpPr txBox="1"/>
          <p:nvPr/>
        </p:nvSpPr>
        <p:spPr>
          <a:xfrm>
            <a:off x="155223" y="1644751"/>
            <a:ext cx="4794004" cy="3970318"/>
          </a:xfrm>
          <a:prstGeom prst="rect">
            <a:avLst/>
          </a:prstGeom>
          <a:noFill/>
        </p:spPr>
        <p:txBody>
          <a:bodyPr wrap="square" rtlCol="0">
            <a:spAutoFit/>
          </a:bodyPr>
          <a:lstStyle/>
          <a:p>
            <a:pPr marL="285750"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Node Sensor</a:t>
            </a:r>
            <a:endPar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Hoạt động ổn định</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Các cảm biến nhiệt độ, độ ẩm, CO và flame (phát hiện lửa) hoạt động chính xác, phản hồi nhanh.</a:t>
            </a:r>
          </a:p>
          <a:p>
            <a:pPr marL="742950" lvl="1"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Tín hiệu cảnh báo</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Khi phát hiện ngưỡng nguy hiểm (lửa, khí CO), hệ thống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kích hoạt relay</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bật còi và đèn báo động ngay lập tức.</a:t>
            </a:r>
          </a:p>
          <a:p>
            <a:pPr marL="742950" lvl="1"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Truyền dữ liệu</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Dữ liệu từ Node Sensor được truyền thành công đến Gateway qua giao thức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ESP-NOW</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với độ trễ thấp và ổn định trong khoảng cách thử nghiệm (10-20m).</a:t>
            </a:r>
          </a:p>
          <a:p>
            <a:pPr algn="just"/>
            <a:endParaRPr lang="vi-VN">
              <a:latin typeface="Calibri" panose="020F0502020204030204" pitchFamily="34" charset="0"/>
              <a:ea typeface="Calibri" panose="020F0502020204030204" pitchFamily="34" charset="0"/>
              <a:cs typeface="Calibri" panose="020F0502020204030204" pitchFamily="34" charset="0"/>
            </a:endParaRPr>
          </a:p>
        </p:txBody>
      </p:sp>
      <p:pic>
        <p:nvPicPr>
          <p:cNvPr id="8" name="Hình ảnh 7" descr="Ảnh có chứa dây cáp, Kỹ thuật điện, Dây điện, đồ điện tử&#10;&#10;Mô tả được tạo tự động">
            <a:extLst>
              <a:ext uri="{FF2B5EF4-FFF2-40B4-BE49-F238E27FC236}">
                <a16:creationId xmlns:a16="http://schemas.microsoft.com/office/drawing/2014/main" id="{BCE547EE-D03D-94A8-14C0-A84DEFCE0FC9}"/>
              </a:ext>
            </a:extLst>
          </p:cNvPr>
          <p:cNvPicPr>
            <a:picLocks noChangeAspect="1"/>
          </p:cNvPicPr>
          <p:nvPr/>
        </p:nvPicPr>
        <p:blipFill>
          <a:blip r:embed="rId2" cstate="print">
            <a:extLst>
              <a:ext uri="{28A0092B-C50C-407E-A947-70E740481C1C}">
                <a14:useLocalDpi xmlns:a14="http://schemas.microsoft.com/office/drawing/2010/main" val="0"/>
              </a:ext>
            </a:extLst>
          </a:blip>
          <a:srcRect l="2084" t="7889" r="2916" b="26981"/>
          <a:stretch/>
        </p:blipFill>
        <p:spPr>
          <a:xfrm>
            <a:off x="5181600" y="1925382"/>
            <a:ext cx="3729397" cy="3409056"/>
          </a:xfrm>
          <a:prstGeom prst="roundRect">
            <a:avLst>
              <a:gd name="adj" fmla="val 9260"/>
            </a:avLst>
          </a:prstGeom>
        </p:spPr>
      </p:pic>
    </p:spTree>
    <p:extLst>
      <p:ext uri="{BB962C8B-B14F-4D97-AF65-F5344CB8AC3E}">
        <p14:creationId xmlns:p14="http://schemas.microsoft.com/office/powerpoint/2010/main" val="28779637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612E46-7412-6281-5CDA-866076425F86}"/>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484F77F-3F68-69AA-071B-4FE3F9B426DB}"/>
              </a:ext>
            </a:extLst>
          </p:cNvPr>
          <p:cNvSpPr>
            <a:spLocks noGrp="1"/>
          </p:cNvSpPr>
          <p:nvPr>
            <p:ph type="sldNum" sz="quarter" idx="12"/>
          </p:nvPr>
        </p:nvSpPr>
        <p:spPr/>
        <p:txBody>
          <a:bodyPr/>
          <a:lstStyle/>
          <a:p>
            <a:fld id="{A3A973BD-8CE5-47C4-B8E5-573200B24DAB}" type="slidenum">
              <a:rPr lang="en-US" smtClean="0"/>
              <a:pPr/>
              <a:t>23</a:t>
            </a:fld>
            <a:endParaRPr lang="en-US"/>
          </a:p>
        </p:txBody>
      </p:sp>
      <p:sp>
        <p:nvSpPr>
          <p:cNvPr id="2" name="Hộp Văn bản 1">
            <a:extLst>
              <a:ext uri="{FF2B5EF4-FFF2-40B4-BE49-F238E27FC236}">
                <a16:creationId xmlns:a16="http://schemas.microsoft.com/office/drawing/2014/main" id="{156EDDFD-5E12-A012-B8EF-E27285B4C038}"/>
              </a:ext>
            </a:extLst>
          </p:cNvPr>
          <p:cNvSpPr txBox="1"/>
          <p:nvPr/>
        </p:nvSpPr>
        <p:spPr>
          <a:xfrm>
            <a:off x="152400" y="136525"/>
            <a:ext cx="4794005" cy="707886"/>
          </a:xfrm>
          <a:prstGeom prst="rect">
            <a:avLst/>
          </a:prstGeom>
          <a:noFill/>
        </p:spPr>
        <p:txBody>
          <a:bodyPr wrap="none" rtlCol="0">
            <a:spAutoFit/>
          </a:bodyPr>
          <a:lstStyle/>
          <a:p>
            <a:r>
              <a:rPr lang="en-US" sz="4000">
                <a:solidFill>
                  <a:schemeClr val="bg1"/>
                </a:solidFill>
              </a:rPr>
              <a:t>V. Kết quả thử nghiệm</a:t>
            </a:r>
            <a:endParaRPr lang="vi-VN" sz="4000">
              <a:solidFill>
                <a:schemeClr val="bg1"/>
              </a:solidFill>
            </a:endParaRPr>
          </a:p>
        </p:txBody>
      </p:sp>
      <p:sp>
        <p:nvSpPr>
          <p:cNvPr id="3" name="Hộp Văn bản 2">
            <a:extLst>
              <a:ext uri="{FF2B5EF4-FFF2-40B4-BE49-F238E27FC236}">
                <a16:creationId xmlns:a16="http://schemas.microsoft.com/office/drawing/2014/main" id="{2AB9196F-B617-CC94-624B-CA89526F4FDA}"/>
              </a:ext>
            </a:extLst>
          </p:cNvPr>
          <p:cNvSpPr txBox="1"/>
          <p:nvPr/>
        </p:nvSpPr>
        <p:spPr>
          <a:xfrm>
            <a:off x="304800" y="1066800"/>
            <a:ext cx="3924472" cy="523220"/>
          </a:xfrm>
          <a:prstGeom prst="rect">
            <a:avLst/>
          </a:prstGeom>
          <a:noFill/>
        </p:spPr>
        <p:txBody>
          <a:bodyPr wrap="none" rtlCol="0">
            <a:spAutoFit/>
          </a:bodyPr>
          <a:lstStyle/>
          <a:p>
            <a:r>
              <a:rPr lang="en-US" sz="2800"/>
              <a:t>1. Thử nghiệm phần cứng</a:t>
            </a:r>
            <a:endParaRPr lang="vi-VN" sz="2800"/>
          </a:p>
        </p:txBody>
      </p:sp>
      <p:sp>
        <p:nvSpPr>
          <p:cNvPr id="5" name="Hộp Văn bản 4">
            <a:extLst>
              <a:ext uri="{FF2B5EF4-FFF2-40B4-BE49-F238E27FC236}">
                <a16:creationId xmlns:a16="http://schemas.microsoft.com/office/drawing/2014/main" id="{67D5B87B-1952-94BB-F1BC-0383BFEE1888}"/>
              </a:ext>
            </a:extLst>
          </p:cNvPr>
          <p:cNvSpPr txBox="1"/>
          <p:nvPr/>
        </p:nvSpPr>
        <p:spPr>
          <a:xfrm>
            <a:off x="304800" y="1812409"/>
            <a:ext cx="4794005" cy="4247317"/>
          </a:xfrm>
          <a:prstGeom prst="rect">
            <a:avLst/>
          </a:prstGeom>
          <a:noFill/>
        </p:spPr>
        <p:txBody>
          <a:bodyPr wrap="square" rtlCol="0">
            <a:spAutoFit/>
          </a:bodyPr>
          <a:lstStyle/>
          <a:p>
            <a:pPr marL="285750"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Gateway</a:t>
            </a:r>
            <a:endPar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p>
            <a:pPr marL="742950" lvl="1"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Hiển thị dữ liệu</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Gateway nhận dữ liệu từ các node và hiển thị lên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2 màn hình OLED 128x64</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cho phép theo dõi thông số của từng node (nhiệt độ, độ ẩm, tình trạng lửa, CO) trong thời gian thực.</a:t>
            </a:r>
          </a:p>
          <a:p>
            <a:pPr marL="742950" lvl="1"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Gửi dữ liệu lên Firebase</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Kết nối thành công với Firebase để lưu trữ thông tin từ các node. Ứng dụng có thể xem lại dữ liệu thông qua app di động hoặc giao diện web.</a:t>
            </a:r>
          </a:p>
          <a:p>
            <a:pPr marL="742950" lvl="1"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Hiệu suất hệ thống</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Tốc độ truyền và xử lý dữ liệu nhanh, không xảy ra xung đột dữ liệu khi có nhiều node hoạt động đồng thời.</a:t>
            </a:r>
          </a:p>
        </p:txBody>
      </p:sp>
      <p:pic>
        <p:nvPicPr>
          <p:cNvPr id="7" name="Hình ảnh 6" descr="Ảnh có chứa đồ điện tử, Kỹ thuật điện, Dây điện, dây cáp&#10;&#10;Mô tả được tạo tự động">
            <a:extLst>
              <a:ext uri="{FF2B5EF4-FFF2-40B4-BE49-F238E27FC236}">
                <a16:creationId xmlns:a16="http://schemas.microsoft.com/office/drawing/2014/main" id="{938A8E14-F623-2D8E-A3B6-613731C0DC2F}"/>
              </a:ext>
            </a:extLst>
          </p:cNvPr>
          <p:cNvPicPr>
            <a:picLocks noChangeAspect="1"/>
          </p:cNvPicPr>
          <p:nvPr/>
        </p:nvPicPr>
        <p:blipFill>
          <a:blip r:embed="rId2">
            <a:extLst>
              <a:ext uri="{28A0092B-C50C-407E-A947-70E740481C1C}">
                <a14:useLocalDpi xmlns:a14="http://schemas.microsoft.com/office/drawing/2010/main" val="0"/>
              </a:ext>
            </a:extLst>
          </a:blip>
          <a:srcRect l="17617" t="42112" r="27770" b="26178"/>
          <a:stretch/>
        </p:blipFill>
        <p:spPr>
          <a:xfrm rot="16200000">
            <a:off x="5391242" y="2564784"/>
            <a:ext cx="3542481" cy="2742565"/>
          </a:xfrm>
          <a:prstGeom prst="roundRect">
            <a:avLst>
              <a:gd name="adj" fmla="val 7154"/>
            </a:avLst>
          </a:prstGeom>
        </p:spPr>
      </p:pic>
    </p:spTree>
    <p:extLst>
      <p:ext uri="{BB962C8B-B14F-4D97-AF65-F5344CB8AC3E}">
        <p14:creationId xmlns:p14="http://schemas.microsoft.com/office/powerpoint/2010/main" val="25295976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0AB0F6-6109-BCBB-DA00-0AAAED4A9B81}"/>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88B231D-5F70-F5ED-8CD5-09D14638CD56}"/>
              </a:ext>
            </a:extLst>
          </p:cNvPr>
          <p:cNvSpPr>
            <a:spLocks noGrp="1"/>
          </p:cNvSpPr>
          <p:nvPr>
            <p:ph type="sldNum" sz="quarter" idx="12"/>
          </p:nvPr>
        </p:nvSpPr>
        <p:spPr/>
        <p:txBody>
          <a:bodyPr/>
          <a:lstStyle/>
          <a:p>
            <a:fld id="{A3A973BD-8CE5-47C4-B8E5-573200B24DAB}" type="slidenum">
              <a:rPr lang="en-US" smtClean="0"/>
              <a:pPr/>
              <a:t>24</a:t>
            </a:fld>
            <a:endParaRPr lang="en-US"/>
          </a:p>
        </p:txBody>
      </p:sp>
      <p:sp>
        <p:nvSpPr>
          <p:cNvPr id="2" name="Hộp Văn bản 1">
            <a:extLst>
              <a:ext uri="{FF2B5EF4-FFF2-40B4-BE49-F238E27FC236}">
                <a16:creationId xmlns:a16="http://schemas.microsoft.com/office/drawing/2014/main" id="{8B0098C9-F8A9-DB5F-0697-E28EAAFEFCF0}"/>
              </a:ext>
            </a:extLst>
          </p:cNvPr>
          <p:cNvSpPr txBox="1"/>
          <p:nvPr/>
        </p:nvSpPr>
        <p:spPr>
          <a:xfrm>
            <a:off x="152400" y="136525"/>
            <a:ext cx="4794005" cy="707886"/>
          </a:xfrm>
          <a:prstGeom prst="rect">
            <a:avLst/>
          </a:prstGeom>
          <a:noFill/>
        </p:spPr>
        <p:txBody>
          <a:bodyPr wrap="none" rtlCol="0">
            <a:spAutoFit/>
          </a:bodyPr>
          <a:lstStyle/>
          <a:p>
            <a:r>
              <a:rPr lang="en-US" sz="4000">
                <a:solidFill>
                  <a:schemeClr val="bg1"/>
                </a:solidFill>
              </a:rPr>
              <a:t>V. Kết quả thử nghiệm</a:t>
            </a:r>
            <a:endParaRPr lang="vi-VN" sz="4000">
              <a:solidFill>
                <a:schemeClr val="bg1"/>
              </a:solidFill>
            </a:endParaRPr>
          </a:p>
        </p:txBody>
      </p:sp>
      <p:sp>
        <p:nvSpPr>
          <p:cNvPr id="3" name="Hộp Văn bản 2">
            <a:extLst>
              <a:ext uri="{FF2B5EF4-FFF2-40B4-BE49-F238E27FC236}">
                <a16:creationId xmlns:a16="http://schemas.microsoft.com/office/drawing/2014/main" id="{2F776E80-14A8-14DC-8365-0D58128D4A0B}"/>
              </a:ext>
            </a:extLst>
          </p:cNvPr>
          <p:cNvSpPr txBox="1"/>
          <p:nvPr/>
        </p:nvSpPr>
        <p:spPr>
          <a:xfrm>
            <a:off x="304800" y="1066800"/>
            <a:ext cx="3950120" cy="523220"/>
          </a:xfrm>
          <a:prstGeom prst="rect">
            <a:avLst/>
          </a:prstGeom>
          <a:noFill/>
        </p:spPr>
        <p:txBody>
          <a:bodyPr wrap="none" rtlCol="0">
            <a:spAutoFit/>
          </a:bodyPr>
          <a:lstStyle/>
          <a:p>
            <a:r>
              <a:rPr lang="en-US" sz="2800"/>
              <a:t>2. Thử nghiệm phần mềm</a:t>
            </a:r>
            <a:endParaRPr lang="vi-VN" sz="2800"/>
          </a:p>
        </p:txBody>
      </p:sp>
      <p:sp>
        <p:nvSpPr>
          <p:cNvPr id="6" name="Hộp Văn bản 5">
            <a:extLst>
              <a:ext uri="{FF2B5EF4-FFF2-40B4-BE49-F238E27FC236}">
                <a16:creationId xmlns:a16="http://schemas.microsoft.com/office/drawing/2014/main" id="{AA40E9D0-AE4B-CFA9-0488-789996C12749}"/>
              </a:ext>
            </a:extLst>
          </p:cNvPr>
          <p:cNvSpPr txBox="1"/>
          <p:nvPr/>
        </p:nvSpPr>
        <p:spPr>
          <a:xfrm>
            <a:off x="304800" y="1720840"/>
            <a:ext cx="2971800" cy="4524315"/>
          </a:xfrm>
          <a:prstGeom prst="rect">
            <a:avLst/>
          </a:prstGeom>
          <a:noFill/>
        </p:spPr>
        <p:txBody>
          <a:bodyPr wrap="square" rtlCol="0">
            <a:spAutoFit/>
          </a:bodyPr>
          <a:lstStyle/>
          <a:p>
            <a:pPr marL="285750" indent="-285750" algn="l">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Giao diện người dùng</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Ứng dụng di động (hoặc trang web) đã hiển thị đúng trạng thái cảm biến (nhiệt độ, độ ẩm, CO, phát hiện lửa) từ Firebase.</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Giao diện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trực quan, dễ sử dụng</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có thể xem dữ liệu từ nhiều node cùng lúc.</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Cảnh báo trực tiếp trên ứng dụng di động khi có tình huống khẩn cấp (lửa hoặc CO).</a:t>
            </a:r>
          </a:p>
        </p:txBody>
      </p:sp>
      <p:pic>
        <p:nvPicPr>
          <p:cNvPr id="9" name="Hình ảnh 8" descr="Ảnh có chứa văn bản, ảnh chụp màn hình, Phông chữ, lỗ cắm&#10;&#10;Mô tả được tạo tự động">
            <a:extLst>
              <a:ext uri="{FF2B5EF4-FFF2-40B4-BE49-F238E27FC236}">
                <a16:creationId xmlns:a16="http://schemas.microsoft.com/office/drawing/2014/main" id="{4BEF7268-73EE-FBBE-AA87-5322037807A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86200" y="1564620"/>
            <a:ext cx="2133600" cy="4741333"/>
          </a:xfrm>
          <a:prstGeom prst="rect">
            <a:avLst/>
          </a:prstGeom>
          <a:ln>
            <a:solidFill>
              <a:schemeClr val="tx1"/>
            </a:solidFill>
          </a:ln>
        </p:spPr>
      </p:pic>
      <p:pic>
        <p:nvPicPr>
          <p:cNvPr id="11" name="Hình ảnh 10" descr="Ảnh có chứa văn bản, ảnh chụp màn hình, Phông chữ&#10;&#10;Mô tả được tạo tự động">
            <a:extLst>
              <a:ext uri="{FF2B5EF4-FFF2-40B4-BE49-F238E27FC236}">
                <a16:creationId xmlns:a16="http://schemas.microsoft.com/office/drawing/2014/main" id="{81CB07BD-C31B-3196-FA0F-C526025A91F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53200" y="1537688"/>
            <a:ext cx="2133600" cy="4741334"/>
          </a:xfrm>
          <a:prstGeom prst="rect">
            <a:avLst/>
          </a:prstGeom>
          <a:ln>
            <a:solidFill>
              <a:schemeClr val="tx1"/>
            </a:solidFill>
          </a:ln>
        </p:spPr>
      </p:pic>
    </p:spTree>
    <p:extLst>
      <p:ext uri="{BB962C8B-B14F-4D97-AF65-F5344CB8AC3E}">
        <p14:creationId xmlns:p14="http://schemas.microsoft.com/office/powerpoint/2010/main" val="7664204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AEF60C-1151-7F5B-7CFA-1EFB15D4CC62}"/>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B79FE65-439E-AE22-DAC8-F493F3EFD33F}"/>
              </a:ext>
            </a:extLst>
          </p:cNvPr>
          <p:cNvSpPr>
            <a:spLocks noGrp="1"/>
          </p:cNvSpPr>
          <p:nvPr>
            <p:ph type="sldNum" sz="quarter" idx="12"/>
          </p:nvPr>
        </p:nvSpPr>
        <p:spPr/>
        <p:txBody>
          <a:bodyPr/>
          <a:lstStyle/>
          <a:p>
            <a:fld id="{A3A973BD-8CE5-47C4-B8E5-573200B24DAB}" type="slidenum">
              <a:rPr lang="en-US" smtClean="0"/>
              <a:pPr/>
              <a:t>25</a:t>
            </a:fld>
            <a:endParaRPr lang="en-US"/>
          </a:p>
        </p:txBody>
      </p:sp>
      <p:sp>
        <p:nvSpPr>
          <p:cNvPr id="2" name="Hộp Văn bản 1">
            <a:extLst>
              <a:ext uri="{FF2B5EF4-FFF2-40B4-BE49-F238E27FC236}">
                <a16:creationId xmlns:a16="http://schemas.microsoft.com/office/drawing/2014/main" id="{A787BB7B-6621-1ED0-CF81-F779174EEB85}"/>
              </a:ext>
            </a:extLst>
          </p:cNvPr>
          <p:cNvSpPr txBox="1"/>
          <p:nvPr/>
        </p:nvSpPr>
        <p:spPr>
          <a:xfrm>
            <a:off x="152400" y="136525"/>
            <a:ext cx="4794005" cy="707886"/>
          </a:xfrm>
          <a:prstGeom prst="rect">
            <a:avLst/>
          </a:prstGeom>
          <a:noFill/>
        </p:spPr>
        <p:txBody>
          <a:bodyPr wrap="none" rtlCol="0">
            <a:spAutoFit/>
          </a:bodyPr>
          <a:lstStyle/>
          <a:p>
            <a:r>
              <a:rPr lang="en-US" sz="4000">
                <a:solidFill>
                  <a:schemeClr val="bg1"/>
                </a:solidFill>
              </a:rPr>
              <a:t>V. Kết quả thử nghiệm</a:t>
            </a:r>
            <a:endParaRPr lang="vi-VN" sz="4000">
              <a:solidFill>
                <a:schemeClr val="bg1"/>
              </a:solidFill>
            </a:endParaRPr>
          </a:p>
        </p:txBody>
      </p:sp>
      <p:sp>
        <p:nvSpPr>
          <p:cNvPr id="3" name="Hộp Văn bản 2">
            <a:extLst>
              <a:ext uri="{FF2B5EF4-FFF2-40B4-BE49-F238E27FC236}">
                <a16:creationId xmlns:a16="http://schemas.microsoft.com/office/drawing/2014/main" id="{2A8B3147-BA48-086F-B064-98F6859356D2}"/>
              </a:ext>
            </a:extLst>
          </p:cNvPr>
          <p:cNvSpPr txBox="1"/>
          <p:nvPr/>
        </p:nvSpPr>
        <p:spPr>
          <a:xfrm>
            <a:off x="304800" y="1066800"/>
            <a:ext cx="2648482" cy="523220"/>
          </a:xfrm>
          <a:prstGeom prst="rect">
            <a:avLst/>
          </a:prstGeom>
          <a:noFill/>
        </p:spPr>
        <p:txBody>
          <a:bodyPr wrap="none" rtlCol="0">
            <a:spAutoFit/>
          </a:bodyPr>
          <a:lstStyle/>
          <a:p>
            <a:r>
              <a:rPr lang="en-US" sz="2800"/>
              <a:t>3. Kết quả cụ thể</a:t>
            </a:r>
            <a:endParaRPr lang="vi-VN" sz="2800"/>
          </a:p>
        </p:txBody>
      </p:sp>
      <p:sp>
        <p:nvSpPr>
          <p:cNvPr id="5" name="Hộp Văn bản 4">
            <a:extLst>
              <a:ext uri="{FF2B5EF4-FFF2-40B4-BE49-F238E27FC236}">
                <a16:creationId xmlns:a16="http://schemas.microsoft.com/office/drawing/2014/main" id="{0722A86E-3E8C-CEF0-EF93-D9B47DDEE46F}"/>
              </a:ext>
            </a:extLst>
          </p:cNvPr>
          <p:cNvSpPr txBox="1"/>
          <p:nvPr/>
        </p:nvSpPr>
        <p:spPr>
          <a:xfrm>
            <a:off x="0" y="1812409"/>
            <a:ext cx="3817620" cy="2585323"/>
          </a:xfrm>
          <a:prstGeom prst="rect">
            <a:avLst/>
          </a:prstGeom>
          <a:noFill/>
        </p:spPr>
        <p:txBody>
          <a:bodyPr wrap="square" rtlCol="0">
            <a:spAutoFit/>
          </a:bodyPr>
          <a:lstStyle/>
          <a:p>
            <a:pPr marL="285750"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Độ ổn định của hệ thống</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Kiểm tra nhiều môi trường khác nhau</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Hệ thống hoạt động ổn định trong môi trường dân cư, trường học và các khu nhà xưởng nhỏ.</a:t>
            </a:r>
          </a:p>
          <a:p>
            <a:pPr marL="742950" lvl="1"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Khả năng kết nối mạng</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Kết nối WiFi của Gateway ổn định.</a:t>
            </a:r>
          </a:p>
          <a:p>
            <a:pPr algn="just"/>
            <a:endParaRPr lang="vi-VN">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7" name="Bảng 6">
            <a:extLst>
              <a:ext uri="{FF2B5EF4-FFF2-40B4-BE49-F238E27FC236}">
                <a16:creationId xmlns:a16="http://schemas.microsoft.com/office/drawing/2014/main" id="{356D9E35-3880-8BA6-3699-E5E0EACB5E06}"/>
              </a:ext>
            </a:extLst>
          </p:cNvPr>
          <p:cNvGraphicFramePr>
            <a:graphicFrameLocks noGrp="1"/>
          </p:cNvGraphicFramePr>
          <p:nvPr>
            <p:extLst>
              <p:ext uri="{D42A27DB-BD31-4B8C-83A1-F6EECF244321}">
                <p14:modId xmlns:p14="http://schemas.microsoft.com/office/powerpoint/2010/main" val="2871554742"/>
              </p:ext>
            </p:extLst>
          </p:nvPr>
        </p:nvGraphicFramePr>
        <p:xfrm>
          <a:off x="4000500" y="1893450"/>
          <a:ext cx="5105400" cy="3531236"/>
        </p:xfrm>
        <a:graphic>
          <a:graphicData uri="http://schemas.openxmlformats.org/drawingml/2006/table">
            <a:tbl>
              <a:tblPr firstRow="1" bandRow="1">
                <a:tableStyleId>{5C22544A-7EE6-4342-B048-85BDC9FD1C3A}</a:tableStyleId>
              </a:tblPr>
              <a:tblGrid>
                <a:gridCol w="1701800">
                  <a:extLst>
                    <a:ext uri="{9D8B030D-6E8A-4147-A177-3AD203B41FA5}">
                      <a16:colId xmlns:a16="http://schemas.microsoft.com/office/drawing/2014/main" val="1712788686"/>
                    </a:ext>
                  </a:extLst>
                </a:gridCol>
                <a:gridCol w="1701800">
                  <a:extLst>
                    <a:ext uri="{9D8B030D-6E8A-4147-A177-3AD203B41FA5}">
                      <a16:colId xmlns:a16="http://schemas.microsoft.com/office/drawing/2014/main" val="1140234883"/>
                    </a:ext>
                  </a:extLst>
                </a:gridCol>
                <a:gridCol w="1701800">
                  <a:extLst>
                    <a:ext uri="{9D8B030D-6E8A-4147-A177-3AD203B41FA5}">
                      <a16:colId xmlns:a16="http://schemas.microsoft.com/office/drawing/2014/main" val="3778443199"/>
                    </a:ext>
                  </a:extLst>
                </a:gridCol>
              </a:tblGrid>
              <a:tr h="310579">
                <a:tc>
                  <a:txBody>
                    <a:bodyPr/>
                    <a:lstStyle/>
                    <a:p>
                      <a:pPr fontAlgn="b"/>
                      <a:r>
                        <a:rPr lang="vi-VN" sz="1500" b="1">
                          <a:effectLst/>
                          <a:latin typeface="Calibri" panose="020F0502020204030204" pitchFamily="34" charset="0"/>
                          <a:ea typeface="Calibri" panose="020F0502020204030204" pitchFamily="34" charset="0"/>
                          <a:cs typeface="Calibri" panose="020F0502020204030204" pitchFamily="34" charset="0"/>
                        </a:rPr>
                        <a:t>Thử nghiệm</a:t>
                      </a:r>
                    </a:p>
                  </a:txBody>
                  <a:tcPr marL="76581" marR="76581" marT="38291" marB="38291" anchor="b"/>
                </a:tc>
                <a:tc>
                  <a:txBody>
                    <a:bodyPr/>
                    <a:lstStyle/>
                    <a:p>
                      <a:pPr fontAlgn="b"/>
                      <a:r>
                        <a:rPr lang="vi-VN" sz="1500" b="1">
                          <a:effectLst/>
                          <a:latin typeface="Calibri" panose="020F0502020204030204" pitchFamily="34" charset="0"/>
                          <a:ea typeface="Calibri" panose="020F0502020204030204" pitchFamily="34" charset="0"/>
                          <a:cs typeface="Calibri" panose="020F0502020204030204" pitchFamily="34" charset="0"/>
                        </a:rPr>
                        <a:t>Mục tiêu</a:t>
                      </a:r>
                    </a:p>
                  </a:txBody>
                  <a:tcPr marL="76581" marR="76581" marT="38291" marB="38291" anchor="b"/>
                </a:tc>
                <a:tc>
                  <a:txBody>
                    <a:bodyPr/>
                    <a:lstStyle/>
                    <a:p>
                      <a:pPr fontAlgn="b"/>
                      <a:r>
                        <a:rPr lang="vi-VN" sz="1500" b="1">
                          <a:effectLst/>
                          <a:latin typeface="Calibri" panose="020F0502020204030204" pitchFamily="34" charset="0"/>
                          <a:ea typeface="Calibri" panose="020F0502020204030204" pitchFamily="34" charset="0"/>
                          <a:cs typeface="Calibri" panose="020F0502020204030204" pitchFamily="34" charset="0"/>
                        </a:rPr>
                        <a:t>Kết quả</a:t>
                      </a:r>
                    </a:p>
                  </a:txBody>
                  <a:tcPr marL="76581" marR="76581" marT="38291" marB="38291" anchor="b"/>
                </a:tc>
                <a:extLst>
                  <a:ext uri="{0D108BD9-81ED-4DB2-BD59-A6C34878D82A}">
                    <a16:rowId xmlns:a16="http://schemas.microsoft.com/office/drawing/2014/main" val="3832901952"/>
                  </a:ext>
                </a:extLst>
              </a:tr>
              <a:tr h="310579">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Phát hiện lửa và CO</a:t>
                      </a:r>
                    </a:p>
                  </a:txBody>
                  <a:tcPr marL="76581" marR="76581" marT="38291" marB="38291" anchor="ctr"/>
                </a:tc>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Còi và đèn phải bật</a:t>
                      </a:r>
                    </a:p>
                  </a:txBody>
                  <a:tcPr marL="76581" marR="76581" marT="38291" marB="38291" anchor="ctr"/>
                </a:tc>
                <a:tc>
                  <a:txBody>
                    <a:bodyPr/>
                    <a:lstStyle/>
                    <a:p>
                      <a:pPr fontAlgn="base"/>
                      <a:r>
                        <a:rPr lang="vi-VN" sz="1500" b="1">
                          <a:effectLst/>
                          <a:latin typeface="Calibri" panose="020F0502020204030204" pitchFamily="34" charset="0"/>
                          <a:ea typeface="Calibri" panose="020F0502020204030204" pitchFamily="34" charset="0"/>
                          <a:cs typeface="Calibri" panose="020F0502020204030204" pitchFamily="34" charset="0"/>
                        </a:rPr>
                        <a:t>Thành công (100%)</a:t>
                      </a:r>
                      <a:endParaRPr lang="vi-VN" sz="1500">
                        <a:effectLst/>
                        <a:latin typeface="Calibri" panose="020F0502020204030204" pitchFamily="34" charset="0"/>
                        <a:ea typeface="Calibri" panose="020F0502020204030204" pitchFamily="34" charset="0"/>
                        <a:cs typeface="Calibri" panose="020F0502020204030204" pitchFamily="34" charset="0"/>
                      </a:endParaRPr>
                    </a:p>
                  </a:txBody>
                  <a:tcPr marL="76581" marR="76581" marT="38291" marB="38291" anchor="ctr"/>
                </a:tc>
                <a:extLst>
                  <a:ext uri="{0D108BD9-81ED-4DB2-BD59-A6C34878D82A}">
                    <a16:rowId xmlns:a16="http://schemas.microsoft.com/office/drawing/2014/main" val="1876487534"/>
                  </a:ext>
                </a:extLst>
              </a:tr>
              <a:tr h="536067">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Gửi dữ liệu từ Node đến Gateway</a:t>
                      </a:r>
                    </a:p>
                  </a:txBody>
                  <a:tcPr marL="76581" marR="76581" marT="38291" marB="38291" anchor="ctr"/>
                </a:tc>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Độ trễ &lt; 500ms</a:t>
                      </a:r>
                    </a:p>
                  </a:txBody>
                  <a:tcPr marL="76581" marR="76581" marT="38291" marB="38291" anchor="ctr"/>
                </a:tc>
                <a:tc>
                  <a:txBody>
                    <a:bodyPr/>
                    <a:lstStyle/>
                    <a:p>
                      <a:pPr fontAlgn="base"/>
                      <a:r>
                        <a:rPr lang="vi-VN" sz="1500" b="1">
                          <a:effectLst/>
                          <a:latin typeface="Calibri" panose="020F0502020204030204" pitchFamily="34" charset="0"/>
                          <a:ea typeface="Calibri" panose="020F0502020204030204" pitchFamily="34" charset="0"/>
                          <a:cs typeface="Calibri" panose="020F0502020204030204" pitchFamily="34" charset="0"/>
                        </a:rPr>
                        <a:t>Đạt (350ms trung bình)</a:t>
                      </a:r>
                      <a:endParaRPr lang="vi-VN" sz="1500">
                        <a:effectLst/>
                        <a:latin typeface="Calibri" panose="020F0502020204030204" pitchFamily="34" charset="0"/>
                        <a:ea typeface="Calibri" panose="020F0502020204030204" pitchFamily="34" charset="0"/>
                        <a:cs typeface="Calibri" panose="020F0502020204030204" pitchFamily="34" charset="0"/>
                      </a:endParaRPr>
                    </a:p>
                  </a:txBody>
                  <a:tcPr marL="76581" marR="76581" marT="38291" marB="38291" anchor="ctr"/>
                </a:tc>
                <a:extLst>
                  <a:ext uri="{0D108BD9-81ED-4DB2-BD59-A6C34878D82A}">
                    <a16:rowId xmlns:a16="http://schemas.microsoft.com/office/drawing/2014/main" val="3745421354"/>
                  </a:ext>
                </a:extLst>
              </a:tr>
              <a:tr h="765810">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Truyền dữ liệu Gateway lên Firebase</a:t>
                      </a:r>
                    </a:p>
                  </a:txBody>
                  <a:tcPr marL="76581" marR="76581" marT="38291" marB="38291" anchor="ctr"/>
                </a:tc>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Dữ liệu đúng, đầy đủ</a:t>
                      </a:r>
                    </a:p>
                  </a:txBody>
                  <a:tcPr marL="76581" marR="76581" marT="38291" marB="38291" anchor="ctr"/>
                </a:tc>
                <a:tc>
                  <a:txBody>
                    <a:bodyPr/>
                    <a:lstStyle/>
                    <a:p>
                      <a:pPr fontAlgn="base"/>
                      <a:r>
                        <a:rPr lang="vi-VN" sz="1500" b="1">
                          <a:effectLst/>
                          <a:latin typeface="Calibri" panose="020F0502020204030204" pitchFamily="34" charset="0"/>
                          <a:ea typeface="Calibri" panose="020F0502020204030204" pitchFamily="34" charset="0"/>
                          <a:cs typeface="Calibri" panose="020F0502020204030204" pitchFamily="34" charset="0"/>
                        </a:rPr>
                        <a:t>Đúng và đầy đủ</a:t>
                      </a:r>
                      <a:endParaRPr lang="vi-VN" sz="1500">
                        <a:effectLst/>
                        <a:latin typeface="Calibri" panose="020F0502020204030204" pitchFamily="34" charset="0"/>
                        <a:ea typeface="Calibri" panose="020F0502020204030204" pitchFamily="34" charset="0"/>
                        <a:cs typeface="Calibri" panose="020F0502020204030204" pitchFamily="34" charset="0"/>
                      </a:endParaRPr>
                    </a:p>
                  </a:txBody>
                  <a:tcPr marL="76581" marR="76581" marT="38291" marB="38291" anchor="ctr"/>
                </a:tc>
                <a:extLst>
                  <a:ext uri="{0D108BD9-81ED-4DB2-BD59-A6C34878D82A}">
                    <a16:rowId xmlns:a16="http://schemas.microsoft.com/office/drawing/2014/main" val="2894069266"/>
                  </a:ext>
                </a:extLst>
              </a:tr>
              <a:tr h="536067">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Hiển thị dữ liệu trên OLED</a:t>
                      </a:r>
                    </a:p>
                  </a:txBody>
                  <a:tcPr marL="76581" marR="76581" marT="38291" marB="38291" anchor="ctr"/>
                </a:tc>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Màn hình cập nhật liên tục</a:t>
                      </a:r>
                    </a:p>
                  </a:txBody>
                  <a:tcPr marL="76581" marR="76581" marT="38291" marB="38291" anchor="ctr"/>
                </a:tc>
                <a:tc>
                  <a:txBody>
                    <a:bodyPr/>
                    <a:lstStyle/>
                    <a:p>
                      <a:pPr fontAlgn="base"/>
                      <a:r>
                        <a:rPr lang="vi-VN" sz="1500" b="1">
                          <a:effectLst/>
                          <a:latin typeface="Calibri" panose="020F0502020204030204" pitchFamily="34" charset="0"/>
                          <a:ea typeface="Calibri" panose="020F0502020204030204" pitchFamily="34" charset="0"/>
                          <a:cs typeface="Calibri" panose="020F0502020204030204" pitchFamily="34" charset="0"/>
                        </a:rPr>
                        <a:t>Hoạt động chính xác</a:t>
                      </a:r>
                      <a:endParaRPr lang="vi-VN" sz="1500">
                        <a:effectLst/>
                        <a:latin typeface="Calibri" panose="020F0502020204030204" pitchFamily="34" charset="0"/>
                        <a:ea typeface="Calibri" panose="020F0502020204030204" pitchFamily="34" charset="0"/>
                        <a:cs typeface="Calibri" panose="020F0502020204030204" pitchFamily="34" charset="0"/>
                      </a:endParaRPr>
                    </a:p>
                  </a:txBody>
                  <a:tcPr marL="76581" marR="76581" marT="38291" marB="38291" anchor="ctr"/>
                </a:tc>
                <a:extLst>
                  <a:ext uri="{0D108BD9-81ED-4DB2-BD59-A6C34878D82A}">
                    <a16:rowId xmlns:a16="http://schemas.microsoft.com/office/drawing/2014/main" val="1290365048"/>
                  </a:ext>
                </a:extLst>
              </a:tr>
              <a:tr h="536067">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Giao tiếp ESP-NOW</a:t>
                      </a:r>
                    </a:p>
                  </a:txBody>
                  <a:tcPr marL="76581" marR="76581" marT="38291" marB="38291" anchor="ctr"/>
                </a:tc>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Khoảng cách 10-20m</a:t>
                      </a:r>
                    </a:p>
                  </a:txBody>
                  <a:tcPr marL="76581" marR="76581" marT="38291" marB="38291" anchor="ctr"/>
                </a:tc>
                <a:tc>
                  <a:txBody>
                    <a:bodyPr/>
                    <a:lstStyle/>
                    <a:p>
                      <a:pPr fontAlgn="base"/>
                      <a:r>
                        <a:rPr lang="vi-VN" sz="1500" b="1">
                          <a:effectLst/>
                          <a:latin typeface="Calibri" panose="020F0502020204030204" pitchFamily="34" charset="0"/>
                          <a:ea typeface="Calibri" panose="020F0502020204030204" pitchFamily="34" charset="0"/>
                          <a:cs typeface="Calibri" panose="020F0502020204030204" pitchFamily="34" charset="0"/>
                        </a:rPr>
                        <a:t>Ổn định</a:t>
                      </a:r>
                      <a:endParaRPr lang="vi-VN" sz="1500">
                        <a:effectLst/>
                        <a:latin typeface="Calibri" panose="020F0502020204030204" pitchFamily="34" charset="0"/>
                        <a:ea typeface="Calibri" panose="020F0502020204030204" pitchFamily="34" charset="0"/>
                        <a:cs typeface="Calibri" panose="020F0502020204030204" pitchFamily="34" charset="0"/>
                      </a:endParaRPr>
                    </a:p>
                  </a:txBody>
                  <a:tcPr marL="76581" marR="76581" marT="38291" marB="38291" anchor="ctr"/>
                </a:tc>
                <a:extLst>
                  <a:ext uri="{0D108BD9-81ED-4DB2-BD59-A6C34878D82A}">
                    <a16:rowId xmlns:a16="http://schemas.microsoft.com/office/drawing/2014/main" val="4234271608"/>
                  </a:ext>
                </a:extLst>
              </a:tr>
              <a:tr h="536067">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Ứng dụng di động</a:t>
                      </a:r>
                    </a:p>
                  </a:txBody>
                  <a:tcPr marL="76581" marR="76581" marT="38291" marB="38291" anchor="ctr"/>
                </a:tc>
                <a:tc>
                  <a:txBody>
                    <a:bodyPr/>
                    <a:lstStyle/>
                    <a:p>
                      <a:pPr fontAlgn="base"/>
                      <a:r>
                        <a:rPr lang="vi-VN" sz="1500">
                          <a:effectLst/>
                          <a:latin typeface="Calibri" panose="020F0502020204030204" pitchFamily="34" charset="0"/>
                          <a:ea typeface="Calibri" panose="020F0502020204030204" pitchFamily="34" charset="0"/>
                          <a:cs typeface="Calibri" panose="020F0502020204030204" pitchFamily="34" charset="0"/>
                        </a:rPr>
                        <a:t>Thông báo cảnh báo</a:t>
                      </a:r>
                    </a:p>
                  </a:txBody>
                  <a:tcPr marL="76581" marR="76581" marT="38291" marB="38291" anchor="ctr"/>
                </a:tc>
                <a:tc>
                  <a:txBody>
                    <a:bodyPr/>
                    <a:lstStyle/>
                    <a:p>
                      <a:pPr fontAlgn="base"/>
                      <a:r>
                        <a:rPr lang="vi-VN" sz="1500" b="1">
                          <a:effectLst/>
                          <a:latin typeface="Calibri" panose="020F0502020204030204" pitchFamily="34" charset="0"/>
                          <a:ea typeface="Calibri" panose="020F0502020204030204" pitchFamily="34" charset="0"/>
                          <a:cs typeface="Calibri" panose="020F0502020204030204" pitchFamily="34" charset="0"/>
                        </a:rPr>
                        <a:t>Nhận thông báo đầy đủ</a:t>
                      </a:r>
                      <a:endParaRPr lang="vi-VN" sz="1500">
                        <a:effectLst/>
                        <a:latin typeface="Calibri" panose="020F0502020204030204" pitchFamily="34" charset="0"/>
                        <a:ea typeface="Calibri" panose="020F0502020204030204" pitchFamily="34" charset="0"/>
                        <a:cs typeface="Calibri" panose="020F0502020204030204" pitchFamily="34" charset="0"/>
                      </a:endParaRPr>
                    </a:p>
                  </a:txBody>
                  <a:tcPr marL="76581" marR="76581" marT="38291" marB="38291" anchor="ctr"/>
                </a:tc>
                <a:extLst>
                  <a:ext uri="{0D108BD9-81ED-4DB2-BD59-A6C34878D82A}">
                    <a16:rowId xmlns:a16="http://schemas.microsoft.com/office/drawing/2014/main" val="1928961876"/>
                  </a:ext>
                </a:extLst>
              </a:tr>
            </a:tbl>
          </a:graphicData>
        </a:graphic>
      </p:graphicFrame>
    </p:spTree>
    <p:extLst>
      <p:ext uri="{BB962C8B-B14F-4D97-AF65-F5344CB8AC3E}">
        <p14:creationId xmlns:p14="http://schemas.microsoft.com/office/powerpoint/2010/main" val="22203471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A3A973BD-8CE5-47C4-B8E5-573200B24DAB}" type="slidenum">
              <a:rPr lang="en-US" smtClean="0"/>
              <a:pPr/>
              <a:t>26</a:t>
            </a:fld>
            <a:endParaRPr lang="en-US"/>
          </a:p>
        </p:txBody>
      </p:sp>
      <p:sp>
        <p:nvSpPr>
          <p:cNvPr id="2" name="Hộp Văn bản 1">
            <a:extLst>
              <a:ext uri="{FF2B5EF4-FFF2-40B4-BE49-F238E27FC236}">
                <a16:creationId xmlns:a16="http://schemas.microsoft.com/office/drawing/2014/main" id="{C4181383-B052-F2E1-94A2-925F56AE4258}"/>
              </a:ext>
            </a:extLst>
          </p:cNvPr>
          <p:cNvSpPr txBox="1"/>
          <p:nvPr/>
        </p:nvSpPr>
        <p:spPr>
          <a:xfrm>
            <a:off x="152400" y="136525"/>
            <a:ext cx="5997155" cy="707886"/>
          </a:xfrm>
          <a:prstGeom prst="rect">
            <a:avLst/>
          </a:prstGeom>
          <a:noFill/>
        </p:spPr>
        <p:txBody>
          <a:bodyPr wrap="none" rtlCol="0">
            <a:spAutoFit/>
          </a:bodyPr>
          <a:lstStyle/>
          <a:p>
            <a:r>
              <a:rPr lang="en-US" sz="4000">
                <a:solidFill>
                  <a:schemeClr val="bg1"/>
                </a:solidFill>
              </a:rPr>
              <a:t>V. Phương hướng phát triển</a:t>
            </a:r>
            <a:endParaRPr lang="vi-VN" sz="4000">
              <a:solidFill>
                <a:schemeClr val="bg1"/>
              </a:solidFill>
            </a:endParaRPr>
          </a:p>
        </p:txBody>
      </p:sp>
      <p:sp>
        <p:nvSpPr>
          <p:cNvPr id="3" name="Hộp Văn bản 2">
            <a:extLst>
              <a:ext uri="{FF2B5EF4-FFF2-40B4-BE49-F238E27FC236}">
                <a16:creationId xmlns:a16="http://schemas.microsoft.com/office/drawing/2014/main" id="{BBBFE7CD-E20D-5D09-E095-1A475109CF7F}"/>
              </a:ext>
            </a:extLst>
          </p:cNvPr>
          <p:cNvSpPr txBox="1"/>
          <p:nvPr/>
        </p:nvSpPr>
        <p:spPr>
          <a:xfrm>
            <a:off x="304800" y="1066800"/>
            <a:ext cx="3608552" cy="523220"/>
          </a:xfrm>
          <a:prstGeom prst="rect">
            <a:avLst/>
          </a:prstGeom>
          <a:noFill/>
        </p:spPr>
        <p:txBody>
          <a:bodyPr wrap="none" rtlCol="0">
            <a:spAutoFit/>
          </a:bodyPr>
          <a:lstStyle/>
          <a:p>
            <a:r>
              <a:rPr lang="en-US" sz="2800"/>
              <a:t>1. Phát triển phần cứng</a:t>
            </a:r>
            <a:endParaRPr lang="vi-VN" sz="2800"/>
          </a:p>
        </p:txBody>
      </p:sp>
      <p:sp>
        <p:nvSpPr>
          <p:cNvPr id="5" name="Hộp Văn bản 4">
            <a:extLst>
              <a:ext uri="{FF2B5EF4-FFF2-40B4-BE49-F238E27FC236}">
                <a16:creationId xmlns:a16="http://schemas.microsoft.com/office/drawing/2014/main" id="{9E11A2AD-CD73-51B7-84D3-9FCAA6BD7301}"/>
              </a:ext>
            </a:extLst>
          </p:cNvPr>
          <p:cNvSpPr txBox="1"/>
          <p:nvPr/>
        </p:nvSpPr>
        <p:spPr>
          <a:xfrm>
            <a:off x="307622" y="1590020"/>
            <a:ext cx="8001000" cy="4801314"/>
          </a:xfrm>
          <a:prstGeom prst="rect">
            <a:avLst/>
          </a:prstGeom>
          <a:noFill/>
        </p:spPr>
        <p:txBody>
          <a:bodyPr wrap="square" rtlCol="0">
            <a:spAutoFit/>
          </a:bodyPr>
          <a:lstStyle/>
          <a:p>
            <a:pPr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Mở rộng số lượng node</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just">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Hiện tại, hệ thống hoạt động tốt với 2 node. Tương lai có thể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mở rộng lên 5-10 node</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mà không ảnh hưởng đến độ ổn định của mạng ESP-NOW.</a:t>
            </a:r>
          </a:p>
          <a:p>
            <a:pPr marL="742950" lvl="1" indent="-285750" algn="just">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Nâng cấp thuật toán xử lý song song để Gateway có thể xử lý dữ liệu từ nhiều node cùng lúc mà không bị trễ.</a:t>
            </a:r>
          </a:p>
          <a:p>
            <a:pPr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Thêm chức năng điều khiển từ xa</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Bật/tắt relay</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(còi và đèn) từ ứng dụng di động hoặc trang web.</a:t>
            </a:r>
          </a:p>
          <a:p>
            <a:pPr marL="742950" lvl="1" indent="-285750" algn="just">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Người dùng có thể tắt còi cảnh báo từ xa thông qua ứng dụng.</a:t>
            </a:r>
          </a:p>
          <a:p>
            <a:pPr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Tăng khoảng cách truyền</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just">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Sử dụng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ăng-ten ngoài</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hoặc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ESP32 với ăng-ten ngoài</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để tăng phạm vi truyền tín hiệu ESP-NOW.</a:t>
            </a:r>
          </a:p>
          <a:p>
            <a:pPr marL="742950" lvl="1" indent="-285750" algn="just">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Thử nghiệm các kênh WiFi khác nhau để tránh nhiễu.</a:t>
            </a:r>
          </a:p>
          <a:p>
            <a:pPr algn="just">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Tối ưu tiêu thụ năng lượng</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just">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Chuyển các node cảm biến sang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chế độ ngủ sâu (deep sleep)</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để tiết kiệm năng lượng, đặc biệt khi dùng pin.</a:t>
            </a:r>
          </a:p>
          <a:p>
            <a:pPr marL="742950" lvl="1" indent="-285750" algn="just">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Tự động đánh thức node khi có sự kiện hoặc chu kỳ định kỳ để gửi dữ liệu.</a:t>
            </a:r>
          </a:p>
          <a:p>
            <a:pPr algn="just"/>
            <a:endParaRPr lang="vi-VN">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876446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472394-3717-7A23-CB3C-63C5FA40EC21}"/>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DA18FAB-F5DC-3E16-2226-58DC06BFB57B}"/>
              </a:ext>
            </a:extLst>
          </p:cNvPr>
          <p:cNvSpPr>
            <a:spLocks noGrp="1"/>
          </p:cNvSpPr>
          <p:nvPr>
            <p:ph type="sldNum" sz="quarter" idx="12"/>
          </p:nvPr>
        </p:nvSpPr>
        <p:spPr/>
        <p:txBody>
          <a:bodyPr/>
          <a:lstStyle/>
          <a:p>
            <a:fld id="{A3A973BD-8CE5-47C4-B8E5-573200B24DAB}" type="slidenum">
              <a:rPr lang="en-US" smtClean="0"/>
              <a:pPr/>
              <a:t>27</a:t>
            </a:fld>
            <a:endParaRPr lang="en-US"/>
          </a:p>
        </p:txBody>
      </p:sp>
      <p:sp>
        <p:nvSpPr>
          <p:cNvPr id="2" name="Hộp Văn bản 1">
            <a:extLst>
              <a:ext uri="{FF2B5EF4-FFF2-40B4-BE49-F238E27FC236}">
                <a16:creationId xmlns:a16="http://schemas.microsoft.com/office/drawing/2014/main" id="{6E7D6279-0A09-AC25-8D58-4402583412AA}"/>
              </a:ext>
            </a:extLst>
          </p:cNvPr>
          <p:cNvSpPr txBox="1"/>
          <p:nvPr/>
        </p:nvSpPr>
        <p:spPr>
          <a:xfrm>
            <a:off x="152400" y="136525"/>
            <a:ext cx="5997155" cy="707886"/>
          </a:xfrm>
          <a:prstGeom prst="rect">
            <a:avLst/>
          </a:prstGeom>
          <a:noFill/>
        </p:spPr>
        <p:txBody>
          <a:bodyPr wrap="none" rtlCol="0">
            <a:spAutoFit/>
          </a:bodyPr>
          <a:lstStyle/>
          <a:p>
            <a:r>
              <a:rPr lang="en-US" sz="4000">
                <a:solidFill>
                  <a:schemeClr val="bg1"/>
                </a:solidFill>
              </a:rPr>
              <a:t>V. Phương hướng phát triển</a:t>
            </a:r>
            <a:endParaRPr lang="vi-VN" sz="4000">
              <a:solidFill>
                <a:schemeClr val="bg1"/>
              </a:solidFill>
            </a:endParaRPr>
          </a:p>
        </p:txBody>
      </p:sp>
      <p:sp>
        <p:nvSpPr>
          <p:cNvPr id="3" name="Hộp Văn bản 2">
            <a:extLst>
              <a:ext uri="{FF2B5EF4-FFF2-40B4-BE49-F238E27FC236}">
                <a16:creationId xmlns:a16="http://schemas.microsoft.com/office/drawing/2014/main" id="{32662C30-50F1-3CAA-E27E-7E6381663037}"/>
              </a:ext>
            </a:extLst>
          </p:cNvPr>
          <p:cNvSpPr txBox="1"/>
          <p:nvPr/>
        </p:nvSpPr>
        <p:spPr>
          <a:xfrm>
            <a:off x="304800" y="1066800"/>
            <a:ext cx="5096139" cy="523220"/>
          </a:xfrm>
          <a:prstGeom prst="rect">
            <a:avLst/>
          </a:prstGeom>
          <a:noFill/>
        </p:spPr>
        <p:txBody>
          <a:bodyPr wrap="none" rtlCol="0">
            <a:spAutoFit/>
          </a:bodyPr>
          <a:lstStyle/>
          <a:p>
            <a:r>
              <a:rPr lang="en-US" sz="2800"/>
              <a:t>2. Phát triển tính năng phần mềm</a:t>
            </a:r>
            <a:endParaRPr lang="vi-VN" sz="2800"/>
          </a:p>
        </p:txBody>
      </p:sp>
      <p:sp>
        <p:nvSpPr>
          <p:cNvPr id="5" name="Hộp Văn bản 4">
            <a:extLst>
              <a:ext uri="{FF2B5EF4-FFF2-40B4-BE49-F238E27FC236}">
                <a16:creationId xmlns:a16="http://schemas.microsoft.com/office/drawing/2014/main" id="{D5BFBE93-5FB3-138C-F414-14ED904BC858}"/>
              </a:ext>
            </a:extLst>
          </p:cNvPr>
          <p:cNvSpPr txBox="1"/>
          <p:nvPr/>
        </p:nvSpPr>
        <p:spPr>
          <a:xfrm>
            <a:off x="381000" y="2057400"/>
            <a:ext cx="184731" cy="369332"/>
          </a:xfrm>
          <a:prstGeom prst="rect">
            <a:avLst/>
          </a:prstGeom>
          <a:noFill/>
        </p:spPr>
        <p:txBody>
          <a:bodyPr wrap="none" rtlCol="0">
            <a:spAutoFit/>
          </a:bodyPr>
          <a:lstStyle/>
          <a:p>
            <a:endParaRPr lang="vi-VN"/>
          </a:p>
        </p:txBody>
      </p:sp>
      <p:sp>
        <p:nvSpPr>
          <p:cNvPr id="7" name="Hộp Văn bản 6">
            <a:extLst>
              <a:ext uri="{FF2B5EF4-FFF2-40B4-BE49-F238E27FC236}">
                <a16:creationId xmlns:a16="http://schemas.microsoft.com/office/drawing/2014/main" id="{B3D12CE2-AC6A-CA4E-98DF-9E697AEAFD8C}"/>
              </a:ext>
            </a:extLst>
          </p:cNvPr>
          <p:cNvSpPr txBox="1"/>
          <p:nvPr/>
        </p:nvSpPr>
        <p:spPr>
          <a:xfrm>
            <a:off x="228600" y="1579860"/>
            <a:ext cx="8458200" cy="4524315"/>
          </a:xfrm>
          <a:prstGeom prst="rect">
            <a:avLst/>
          </a:prstGeom>
          <a:noFill/>
        </p:spPr>
        <p:txBody>
          <a:bodyPr wrap="square" rtlCol="0">
            <a:spAutoFit/>
          </a:bodyPr>
          <a:lstStyle/>
          <a:p>
            <a:pPr marL="285750" indent="-285750">
              <a:buFont typeface="Arial" panose="020B0604020202020204" pitchFamily="34" charset="0"/>
              <a:buChar char="•"/>
            </a:pPr>
            <a:r>
              <a:rPr lang="en-US">
                <a:latin typeface="+mj-lt"/>
              </a:rPr>
              <a:t>Nâng cấp ứng dụng di động </a:t>
            </a:r>
          </a:p>
          <a:p>
            <a:pPr marL="742950" lvl="1" indent="-285750">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Lịch sử dữ liệu cảm biến</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Xem lại dữ liệu cũ theo ngày, tháng và xuất báo cáo dưới dạng file CSV.</a:t>
            </a:r>
            <a:endParaRPr lang="en-US" b="0" i="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Giao diện người dùng</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Cải thiện giao diện trực quan và thêm các tùy chọn tùy chỉnh (tên node, đặt ngưỡng cảnh báo cho từng node).</a:t>
            </a:r>
            <a:endParaRPr lang="en-US" b="0" i="0">
              <a:solidFill>
                <a:srgbClr val="0D0D0D"/>
              </a:solidFill>
              <a:effectLst/>
              <a:latin typeface="Calibri" panose="020F0502020204030204" pitchFamily="34" charset="0"/>
              <a:ea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Nâng cấp giao diện Gateway</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Hiển thị dữ liệu từ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nhiều node cùng lúc</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(từ 2 node hiện tại lên 5-10 node).</a:t>
            </a:r>
          </a:p>
          <a:p>
            <a:pPr marL="742950" lvl="1" indent="-285750" algn="l">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Tăng tốc độ hiển thị</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Cải thiện tốc độ cập nhật màn hình OLED để tránh giật lag.</a:t>
            </a:r>
          </a:p>
          <a:p>
            <a:pPr marL="285750" indent="-285750" algn="l">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Tích hợp AI và dự đoán cháy</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Sử dụng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AI để dự đoán cháy</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dựa trên xu hướng của nhiệt độ, CO và phát hiện lửa. Điều này sẽ cảnh báo trước khi ngọn lửa bùng phát.</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Phân tích dữ liệu từ cảm biến để phát hiện tình huống bất thường (ví dụ: nhiệt độ tăng đột ngột trong thời gian ngắn).</a:t>
            </a:r>
          </a:p>
          <a:p>
            <a:pPr marL="285750" indent="-285750" algn="l">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Cấu hình WiFi động</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Cấu hình mạng WiFi động</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cho Gateway mà không cần thay đổi mã nguồn.</a:t>
            </a:r>
          </a:p>
          <a:p>
            <a:pPr marL="742950" lvl="1" indent="-285750">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Cung cấp trang web nội bộ cho phép người dùng chọn WiFi và nhập mật khẩu</a:t>
            </a:r>
            <a:r>
              <a:rPr lang="vi-VN" b="0" i="0">
                <a:solidFill>
                  <a:srgbClr val="0D0D0D"/>
                </a:solidFill>
                <a:effectLst/>
                <a:latin typeface="+mj-lt"/>
              </a:rPr>
              <a:t>.</a:t>
            </a:r>
            <a:r>
              <a:rPr lang="en-US">
                <a:latin typeface="+mj-lt"/>
              </a:rPr>
              <a:t> </a:t>
            </a:r>
            <a:endParaRPr lang="vi-VN">
              <a:latin typeface="+mj-lt"/>
            </a:endParaRPr>
          </a:p>
        </p:txBody>
      </p:sp>
    </p:spTree>
    <p:extLst>
      <p:ext uri="{BB962C8B-B14F-4D97-AF65-F5344CB8AC3E}">
        <p14:creationId xmlns:p14="http://schemas.microsoft.com/office/powerpoint/2010/main" val="701152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7B3D23-8D58-41E5-86B1-68048BF3CE3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F36E0EF-64FE-4580-220A-538796563B61}"/>
              </a:ext>
            </a:extLst>
          </p:cNvPr>
          <p:cNvSpPr>
            <a:spLocks noGrp="1"/>
          </p:cNvSpPr>
          <p:nvPr>
            <p:ph type="sldNum" sz="quarter" idx="12"/>
          </p:nvPr>
        </p:nvSpPr>
        <p:spPr/>
        <p:txBody>
          <a:bodyPr/>
          <a:lstStyle/>
          <a:p>
            <a:fld id="{A3A973BD-8CE5-47C4-B8E5-573200B24DAB}" type="slidenum">
              <a:rPr lang="en-US" smtClean="0"/>
              <a:pPr/>
              <a:t>28</a:t>
            </a:fld>
            <a:endParaRPr lang="en-US"/>
          </a:p>
        </p:txBody>
      </p:sp>
      <p:sp>
        <p:nvSpPr>
          <p:cNvPr id="2" name="Hộp Văn bản 1">
            <a:extLst>
              <a:ext uri="{FF2B5EF4-FFF2-40B4-BE49-F238E27FC236}">
                <a16:creationId xmlns:a16="http://schemas.microsoft.com/office/drawing/2014/main" id="{537F93F3-4DBF-12BD-54B3-F0E4BF7257CC}"/>
              </a:ext>
            </a:extLst>
          </p:cNvPr>
          <p:cNvSpPr txBox="1"/>
          <p:nvPr/>
        </p:nvSpPr>
        <p:spPr>
          <a:xfrm>
            <a:off x="152400" y="136525"/>
            <a:ext cx="5997155" cy="707886"/>
          </a:xfrm>
          <a:prstGeom prst="rect">
            <a:avLst/>
          </a:prstGeom>
          <a:noFill/>
        </p:spPr>
        <p:txBody>
          <a:bodyPr wrap="none" rtlCol="0">
            <a:spAutoFit/>
          </a:bodyPr>
          <a:lstStyle/>
          <a:p>
            <a:r>
              <a:rPr lang="en-US" sz="4000">
                <a:solidFill>
                  <a:schemeClr val="bg1"/>
                </a:solidFill>
              </a:rPr>
              <a:t>V. Phương hướng phát triển</a:t>
            </a:r>
            <a:endParaRPr lang="vi-VN" sz="4000">
              <a:solidFill>
                <a:schemeClr val="bg1"/>
              </a:solidFill>
            </a:endParaRPr>
          </a:p>
        </p:txBody>
      </p:sp>
      <p:sp>
        <p:nvSpPr>
          <p:cNvPr id="3" name="Hộp Văn bản 2">
            <a:extLst>
              <a:ext uri="{FF2B5EF4-FFF2-40B4-BE49-F238E27FC236}">
                <a16:creationId xmlns:a16="http://schemas.microsoft.com/office/drawing/2014/main" id="{E0A249FD-D108-5B3C-7D7D-CC395E76F428}"/>
              </a:ext>
            </a:extLst>
          </p:cNvPr>
          <p:cNvSpPr txBox="1"/>
          <p:nvPr/>
        </p:nvSpPr>
        <p:spPr>
          <a:xfrm>
            <a:off x="304800" y="1066800"/>
            <a:ext cx="4569008" cy="523220"/>
          </a:xfrm>
          <a:prstGeom prst="rect">
            <a:avLst/>
          </a:prstGeom>
          <a:noFill/>
        </p:spPr>
        <p:txBody>
          <a:bodyPr wrap="none" rtlCol="0">
            <a:spAutoFit/>
          </a:bodyPr>
          <a:lstStyle/>
          <a:p>
            <a:r>
              <a:rPr lang="en-US" sz="2800"/>
              <a:t>3. Nâng cấp bảo mật hệ thống</a:t>
            </a:r>
            <a:endParaRPr lang="vi-VN" sz="2800"/>
          </a:p>
        </p:txBody>
      </p:sp>
      <p:sp>
        <p:nvSpPr>
          <p:cNvPr id="5" name="Hộp Văn bản 4">
            <a:extLst>
              <a:ext uri="{FF2B5EF4-FFF2-40B4-BE49-F238E27FC236}">
                <a16:creationId xmlns:a16="http://schemas.microsoft.com/office/drawing/2014/main" id="{1AB8B960-78F0-892F-AF34-00214051EC61}"/>
              </a:ext>
            </a:extLst>
          </p:cNvPr>
          <p:cNvSpPr txBox="1"/>
          <p:nvPr/>
        </p:nvSpPr>
        <p:spPr>
          <a:xfrm>
            <a:off x="457200" y="1812409"/>
            <a:ext cx="6096000" cy="2862322"/>
          </a:xfrm>
          <a:prstGeom prst="rect">
            <a:avLst/>
          </a:prstGeom>
          <a:noFill/>
        </p:spPr>
        <p:txBody>
          <a:bodyPr wrap="square" rtlCol="0">
            <a:spAutoFit/>
          </a:bodyPr>
          <a:lstStyle/>
          <a:p>
            <a:pPr marL="285750" indent="-285750" algn="l">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Bảo mật giao tiếp ESP-NOW</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Mã hóa dữ liệu khi truyền giữa các node và Gateway để ngăn chặn việc lấy cắp dữ liệu.</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Sử dụng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ESP-NOW encryption</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để mã hóa dữ liệu.</a:t>
            </a:r>
          </a:p>
          <a:p>
            <a:pPr marL="285750" indent="-285750" algn="l">
              <a:buFont typeface="Arial" panose="020B0604020202020204" pitchFamily="34" charset="0"/>
              <a:buChar char="•"/>
            </a:pP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Bảo mật giao tiếp Firebase</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Bảo vệ dữ liệu người dùng trên Firebase bằng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xác thực token</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và quyền riêng tư cho từng người dùng.</a:t>
            </a:r>
          </a:p>
          <a:p>
            <a:pPr marL="742950" lvl="1" indent="-285750" algn="l">
              <a:buFont typeface="Arial" panose="020B0604020202020204" pitchFamily="34" charset="0"/>
              <a:buChar char="•"/>
            </a:pP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Thêm </a:t>
            </a:r>
            <a:r>
              <a:rPr lang="vi-VN" b="1" i="0">
                <a:solidFill>
                  <a:srgbClr val="0D0D0D"/>
                </a:solidFill>
                <a:effectLst/>
                <a:latin typeface="Calibri" panose="020F0502020204030204" pitchFamily="34" charset="0"/>
                <a:ea typeface="Calibri" panose="020F0502020204030204" pitchFamily="34" charset="0"/>
                <a:cs typeface="Calibri" panose="020F0502020204030204" pitchFamily="34" charset="0"/>
              </a:rPr>
              <a:t>mã hóa dữ liệu</a:t>
            </a:r>
            <a:r>
              <a:rPr lang="vi-VN" b="0" i="0">
                <a:solidFill>
                  <a:srgbClr val="0D0D0D"/>
                </a:solidFill>
                <a:effectLst/>
                <a:latin typeface="Calibri" panose="020F0502020204030204" pitchFamily="34" charset="0"/>
                <a:ea typeface="Calibri" panose="020F0502020204030204" pitchFamily="34" charset="0"/>
                <a:cs typeface="Calibri" panose="020F0502020204030204" pitchFamily="34" charset="0"/>
              </a:rPr>
              <a:t> trước khi gửi để đảm bảo không ai có thể đọc được dữ liệu.</a:t>
            </a:r>
          </a:p>
          <a:p>
            <a:endParaRPr lang="vi-VN">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891711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2352E-C7AA-D40F-9E6D-DF5E7FA923BA}"/>
            </a:ext>
          </a:extLst>
        </p:cNvPr>
        <p:cNvGrpSpPr/>
        <p:nvPr/>
      </p:nvGrpSpPr>
      <p:grpSpPr>
        <a:xfrm>
          <a:off x="0" y="0"/>
          <a:ext cx="0" cy="0"/>
          <a:chOff x="0" y="0"/>
          <a:chExt cx="0" cy="0"/>
        </a:xfrm>
      </p:grpSpPr>
      <p:sp>
        <p:nvSpPr>
          <p:cNvPr id="3" name="Hộp Văn bản 2">
            <a:extLst>
              <a:ext uri="{FF2B5EF4-FFF2-40B4-BE49-F238E27FC236}">
                <a16:creationId xmlns:a16="http://schemas.microsoft.com/office/drawing/2014/main" id="{B80B0F3C-FDF9-8FBB-CB9D-04AC20FBCC86}"/>
              </a:ext>
            </a:extLst>
          </p:cNvPr>
          <p:cNvSpPr txBox="1"/>
          <p:nvPr/>
        </p:nvSpPr>
        <p:spPr>
          <a:xfrm>
            <a:off x="2150233" y="2514600"/>
            <a:ext cx="5469767" cy="1107996"/>
          </a:xfrm>
          <a:prstGeom prst="rect">
            <a:avLst/>
          </a:prstGeom>
          <a:noFill/>
        </p:spPr>
        <p:txBody>
          <a:bodyPr wrap="none" rtlCol="0">
            <a:spAutoFit/>
          </a:bodyPr>
          <a:lstStyle/>
          <a:p>
            <a:r>
              <a:rPr lang="en-US" sz="6600">
                <a:latin typeface="Blackadder ITC" panose="04020505051007020D02" pitchFamily="82" charset="0"/>
              </a:rPr>
              <a:t>Thank for watching</a:t>
            </a:r>
            <a:endParaRPr lang="vi-VN" sz="6600"/>
          </a:p>
        </p:txBody>
      </p:sp>
    </p:spTree>
    <p:extLst>
      <p:ext uri="{BB962C8B-B14F-4D97-AF65-F5344CB8AC3E}">
        <p14:creationId xmlns:p14="http://schemas.microsoft.com/office/powerpoint/2010/main" val="423399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8145B21A-4570-7E7D-3776-C0BB740F9271}"/>
              </a:ext>
            </a:extLst>
          </p:cNvPr>
          <p:cNvCxnSpPr>
            <a:cxnSpLocks/>
          </p:cNvCxnSpPr>
          <p:nvPr/>
        </p:nvCxnSpPr>
        <p:spPr>
          <a:xfrm>
            <a:off x="1447800" y="1069676"/>
            <a:ext cx="0" cy="4718648"/>
          </a:xfrm>
          <a:prstGeom prst="line">
            <a:avLst/>
          </a:prstGeom>
          <a:ln/>
        </p:spPr>
        <p:style>
          <a:lnRef idx="3">
            <a:schemeClr val="accent1"/>
          </a:lnRef>
          <a:fillRef idx="0">
            <a:schemeClr val="accent1"/>
          </a:fillRef>
          <a:effectRef idx="2">
            <a:schemeClr val="accent1"/>
          </a:effectRef>
          <a:fontRef idx="minor">
            <a:schemeClr val="tx1"/>
          </a:fontRef>
        </p:style>
      </p:cxnSp>
      <p:sp>
        <p:nvSpPr>
          <p:cNvPr id="5" name="TextBox 4">
            <a:extLst>
              <a:ext uri="{FF2B5EF4-FFF2-40B4-BE49-F238E27FC236}">
                <a16:creationId xmlns:a16="http://schemas.microsoft.com/office/drawing/2014/main" id="{A009A629-B836-9B1E-39BB-93B1E2BB65FB}"/>
              </a:ext>
            </a:extLst>
          </p:cNvPr>
          <p:cNvSpPr txBox="1"/>
          <p:nvPr/>
        </p:nvSpPr>
        <p:spPr>
          <a:xfrm>
            <a:off x="0" y="152400"/>
            <a:ext cx="6781800" cy="707886"/>
          </a:xfrm>
          <a:prstGeom prst="rect">
            <a:avLst/>
          </a:prstGeom>
          <a:noFill/>
        </p:spPr>
        <p:txBody>
          <a:bodyPr wrap="square" rtlCol="0">
            <a:spAutoFit/>
          </a:bodyPr>
          <a:lstStyle/>
          <a:p>
            <a:r>
              <a:rPr lang="en-US" sz="4000" b="1">
                <a:solidFill>
                  <a:schemeClr val="bg1"/>
                </a:solidFill>
                <a:latin typeface="Lato" panose="020F0502020204030203" pitchFamily="34" charset="0"/>
                <a:ea typeface="Lato" panose="020F0502020204030203" pitchFamily="34" charset="0"/>
                <a:cs typeface="Lato" panose="020F0502020204030203" pitchFamily="34" charset="0"/>
              </a:rPr>
              <a:t>Nội dung thuyết trình</a:t>
            </a:r>
          </a:p>
        </p:txBody>
      </p:sp>
      <p:grpSp>
        <p:nvGrpSpPr>
          <p:cNvPr id="15" name="Nhóm 14">
            <a:extLst>
              <a:ext uri="{FF2B5EF4-FFF2-40B4-BE49-F238E27FC236}">
                <a16:creationId xmlns:a16="http://schemas.microsoft.com/office/drawing/2014/main" id="{D92D495F-D9F8-7C36-29E2-5A692B1AE860}"/>
              </a:ext>
            </a:extLst>
          </p:cNvPr>
          <p:cNvGrpSpPr/>
          <p:nvPr/>
        </p:nvGrpSpPr>
        <p:grpSpPr>
          <a:xfrm>
            <a:off x="235801" y="1136169"/>
            <a:ext cx="3933152" cy="707886"/>
            <a:chOff x="235801" y="1001254"/>
            <a:chExt cx="3933152" cy="707886"/>
          </a:xfrm>
        </p:grpSpPr>
        <p:sp>
          <p:nvSpPr>
            <p:cNvPr id="3" name="Hình Bầu dục 2">
              <a:extLst>
                <a:ext uri="{FF2B5EF4-FFF2-40B4-BE49-F238E27FC236}">
                  <a16:creationId xmlns:a16="http://schemas.microsoft.com/office/drawing/2014/main" id="{5F2DF7B1-4149-DA41-8A65-CA8A30BA21EB}"/>
                </a:ext>
              </a:extLst>
            </p:cNvPr>
            <p:cNvSpPr/>
            <p:nvPr/>
          </p:nvSpPr>
          <p:spPr>
            <a:xfrm>
              <a:off x="235801" y="1001254"/>
              <a:ext cx="707886" cy="70788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a:t>I</a:t>
              </a:r>
              <a:endParaRPr lang="vi-VN" sz="2800"/>
            </a:p>
          </p:txBody>
        </p:sp>
        <p:sp>
          <p:nvSpPr>
            <p:cNvPr id="10" name="Hộp Văn bản 9">
              <a:extLst>
                <a:ext uri="{FF2B5EF4-FFF2-40B4-BE49-F238E27FC236}">
                  <a16:creationId xmlns:a16="http://schemas.microsoft.com/office/drawing/2014/main" id="{35A5ADAE-C174-88D7-7ADF-7EF48F37CC96}"/>
                </a:ext>
              </a:extLst>
            </p:cNvPr>
            <p:cNvSpPr txBox="1"/>
            <p:nvPr/>
          </p:nvSpPr>
          <p:spPr>
            <a:xfrm>
              <a:off x="1905000" y="1124365"/>
              <a:ext cx="2263953" cy="461665"/>
            </a:xfrm>
            <a:prstGeom prst="rect">
              <a:avLst/>
            </a:prstGeom>
            <a:noFill/>
          </p:spPr>
          <p:txBody>
            <a:bodyPr wrap="none" rtlCol="0">
              <a:spAutoFit/>
            </a:bodyPr>
            <a:lstStyle/>
            <a:p>
              <a:r>
                <a:rPr lang="en-US" sz="2400" b="1"/>
                <a:t>Giới thiệu đề tài</a:t>
              </a:r>
              <a:endParaRPr lang="vi-VN" sz="2400" b="1"/>
            </a:p>
          </p:txBody>
        </p:sp>
      </p:grpSp>
      <p:grpSp>
        <p:nvGrpSpPr>
          <p:cNvPr id="17" name="Nhóm 16">
            <a:extLst>
              <a:ext uri="{FF2B5EF4-FFF2-40B4-BE49-F238E27FC236}">
                <a16:creationId xmlns:a16="http://schemas.microsoft.com/office/drawing/2014/main" id="{A1D116F1-890E-BBDC-AEA5-5B40366D71EE}"/>
              </a:ext>
            </a:extLst>
          </p:cNvPr>
          <p:cNvGrpSpPr/>
          <p:nvPr/>
        </p:nvGrpSpPr>
        <p:grpSpPr>
          <a:xfrm>
            <a:off x="235801" y="2098377"/>
            <a:ext cx="6582275" cy="707886"/>
            <a:chOff x="235801" y="1988534"/>
            <a:chExt cx="6582275" cy="707886"/>
          </a:xfrm>
        </p:grpSpPr>
        <p:sp>
          <p:nvSpPr>
            <p:cNvPr id="6" name="Hình Bầu dục 5">
              <a:extLst>
                <a:ext uri="{FF2B5EF4-FFF2-40B4-BE49-F238E27FC236}">
                  <a16:creationId xmlns:a16="http://schemas.microsoft.com/office/drawing/2014/main" id="{B09DD2DD-4A59-96A9-04B5-ED0AFB99A76C}"/>
                </a:ext>
              </a:extLst>
            </p:cNvPr>
            <p:cNvSpPr/>
            <p:nvPr/>
          </p:nvSpPr>
          <p:spPr>
            <a:xfrm>
              <a:off x="235801" y="1988534"/>
              <a:ext cx="707886" cy="70788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a:t>II</a:t>
              </a:r>
              <a:endParaRPr lang="vi-VN" sz="2800"/>
            </a:p>
          </p:txBody>
        </p:sp>
        <p:sp>
          <p:nvSpPr>
            <p:cNvPr id="11" name="Hộp Văn bản 10">
              <a:extLst>
                <a:ext uri="{FF2B5EF4-FFF2-40B4-BE49-F238E27FC236}">
                  <a16:creationId xmlns:a16="http://schemas.microsoft.com/office/drawing/2014/main" id="{BB2D7DDD-9D2F-1D40-5C8A-EF842E930057}"/>
                </a:ext>
              </a:extLst>
            </p:cNvPr>
            <p:cNvSpPr txBox="1"/>
            <p:nvPr/>
          </p:nvSpPr>
          <p:spPr>
            <a:xfrm>
              <a:off x="1905000" y="2111645"/>
              <a:ext cx="4913076" cy="461665"/>
            </a:xfrm>
            <a:prstGeom prst="rect">
              <a:avLst/>
            </a:prstGeom>
            <a:noFill/>
          </p:spPr>
          <p:txBody>
            <a:bodyPr wrap="none" rtlCol="0">
              <a:spAutoFit/>
            </a:bodyPr>
            <a:lstStyle/>
            <a:p>
              <a:r>
                <a:rPr lang="en-US" sz="2400" b="1"/>
                <a:t>Cơ sở lý thuyết và lựa chọn linh kiện </a:t>
              </a:r>
              <a:endParaRPr lang="vi-VN" sz="2400" b="1"/>
            </a:p>
          </p:txBody>
        </p:sp>
      </p:grpSp>
      <p:grpSp>
        <p:nvGrpSpPr>
          <p:cNvPr id="18" name="Nhóm 17">
            <a:extLst>
              <a:ext uri="{FF2B5EF4-FFF2-40B4-BE49-F238E27FC236}">
                <a16:creationId xmlns:a16="http://schemas.microsoft.com/office/drawing/2014/main" id="{9EBEA1F3-1AD3-9128-6528-38A0A73E6931}"/>
              </a:ext>
            </a:extLst>
          </p:cNvPr>
          <p:cNvGrpSpPr/>
          <p:nvPr/>
        </p:nvGrpSpPr>
        <p:grpSpPr>
          <a:xfrm>
            <a:off x="235801" y="3060585"/>
            <a:ext cx="4373786" cy="707886"/>
            <a:chOff x="235801" y="2902236"/>
            <a:chExt cx="4373786" cy="707886"/>
          </a:xfrm>
        </p:grpSpPr>
        <p:sp>
          <p:nvSpPr>
            <p:cNvPr id="7" name="Hình Bầu dục 6">
              <a:extLst>
                <a:ext uri="{FF2B5EF4-FFF2-40B4-BE49-F238E27FC236}">
                  <a16:creationId xmlns:a16="http://schemas.microsoft.com/office/drawing/2014/main" id="{D61D3CFB-A1FB-5190-D753-FC5B4808D78B}"/>
                </a:ext>
              </a:extLst>
            </p:cNvPr>
            <p:cNvSpPr/>
            <p:nvPr/>
          </p:nvSpPr>
          <p:spPr>
            <a:xfrm>
              <a:off x="235801" y="2902236"/>
              <a:ext cx="707886" cy="70788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a:t>III</a:t>
              </a:r>
              <a:endParaRPr lang="vi-VN" sz="2800"/>
            </a:p>
          </p:txBody>
        </p:sp>
        <p:sp>
          <p:nvSpPr>
            <p:cNvPr id="12" name="Hộp Văn bản 11">
              <a:extLst>
                <a:ext uri="{FF2B5EF4-FFF2-40B4-BE49-F238E27FC236}">
                  <a16:creationId xmlns:a16="http://schemas.microsoft.com/office/drawing/2014/main" id="{74E516C9-C338-2A4E-C278-4C17DA1FE7C5}"/>
                </a:ext>
              </a:extLst>
            </p:cNvPr>
            <p:cNvSpPr txBox="1"/>
            <p:nvPr/>
          </p:nvSpPr>
          <p:spPr>
            <a:xfrm>
              <a:off x="1905000" y="3025347"/>
              <a:ext cx="2704587" cy="461665"/>
            </a:xfrm>
            <a:prstGeom prst="rect">
              <a:avLst/>
            </a:prstGeom>
            <a:noFill/>
          </p:spPr>
          <p:txBody>
            <a:bodyPr wrap="none" rtlCol="0">
              <a:spAutoFit/>
            </a:bodyPr>
            <a:lstStyle/>
            <a:p>
              <a:r>
                <a:rPr lang="en-US" sz="2400" b="1"/>
                <a:t>Thiết kế phần cứng </a:t>
              </a:r>
              <a:endParaRPr lang="vi-VN" sz="2400" b="1"/>
            </a:p>
          </p:txBody>
        </p:sp>
      </p:grpSp>
      <p:grpSp>
        <p:nvGrpSpPr>
          <p:cNvPr id="19" name="Nhóm 18">
            <a:extLst>
              <a:ext uri="{FF2B5EF4-FFF2-40B4-BE49-F238E27FC236}">
                <a16:creationId xmlns:a16="http://schemas.microsoft.com/office/drawing/2014/main" id="{F140F3B0-A485-4CC1-9700-6C5F436F54E2}"/>
              </a:ext>
            </a:extLst>
          </p:cNvPr>
          <p:cNvGrpSpPr/>
          <p:nvPr/>
        </p:nvGrpSpPr>
        <p:grpSpPr>
          <a:xfrm>
            <a:off x="235801" y="4022793"/>
            <a:ext cx="4311974" cy="707886"/>
            <a:chOff x="235801" y="3875543"/>
            <a:chExt cx="4311974" cy="707886"/>
          </a:xfrm>
        </p:grpSpPr>
        <p:sp>
          <p:nvSpPr>
            <p:cNvPr id="8" name="Hình Bầu dục 7">
              <a:extLst>
                <a:ext uri="{FF2B5EF4-FFF2-40B4-BE49-F238E27FC236}">
                  <a16:creationId xmlns:a16="http://schemas.microsoft.com/office/drawing/2014/main" id="{03E2445A-30B7-C52A-EE8F-4201249F8D9C}"/>
                </a:ext>
              </a:extLst>
            </p:cNvPr>
            <p:cNvSpPr/>
            <p:nvPr/>
          </p:nvSpPr>
          <p:spPr>
            <a:xfrm>
              <a:off x="235801" y="3875543"/>
              <a:ext cx="707886" cy="70788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a:t>IV</a:t>
              </a:r>
              <a:endParaRPr lang="vi-VN" sz="2800"/>
            </a:p>
          </p:txBody>
        </p:sp>
        <p:sp>
          <p:nvSpPr>
            <p:cNvPr id="13" name="Hộp Văn bản 12">
              <a:extLst>
                <a:ext uri="{FF2B5EF4-FFF2-40B4-BE49-F238E27FC236}">
                  <a16:creationId xmlns:a16="http://schemas.microsoft.com/office/drawing/2014/main" id="{331931E9-BB22-195C-2B8A-5DFC9C2348C1}"/>
                </a:ext>
              </a:extLst>
            </p:cNvPr>
            <p:cNvSpPr txBox="1"/>
            <p:nvPr/>
          </p:nvSpPr>
          <p:spPr>
            <a:xfrm>
              <a:off x="1905000" y="3998654"/>
              <a:ext cx="2642775" cy="461665"/>
            </a:xfrm>
            <a:prstGeom prst="rect">
              <a:avLst/>
            </a:prstGeom>
            <a:noFill/>
          </p:spPr>
          <p:txBody>
            <a:bodyPr wrap="none" rtlCol="0">
              <a:spAutoFit/>
            </a:bodyPr>
            <a:lstStyle/>
            <a:p>
              <a:r>
                <a:rPr lang="en-US" sz="2400" b="1"/>
                <a:t>Thiết kế phần mềm</a:t>
              </a:r>
              <a:endParaRPr lang="vi-VN" sz="2400" b="1"/>
            </a:p>
          </p:txBody>
        </p:sp>
      </p:grpSp>
      <p:grpSp>
        <p:nvGrpSpPr>
          <p:cNvPr id="20" name="Nhóm 19">
            <a:extLst>
              <a:ext uri="{FF2B5EF4-FFF2-40B4-BE49-F238E27FC236}">
                <a16:creationId xmlns:a16="http://schemas.microsoft.com/office/drawing/2014/main" id="{65ED3F62-A3E3-039D-1940-12B74A493363}"/>
              </a:ext>
            </a:extLst>
          </p:cNvPr>
          <p:cNvGrpSpPr/>
          <p:nvPr/>
        </p:nvGrpSpPr>
        <p:grpSpPr>
          <a:xfrm>
            <a:off x="235801" y="4985002"/>
            <a:ext cx="8138599" cy="707886"/>
            <a:chOff x="235801" y="4884745"/>
            <a:chExt cx="8138599" cy="707886"/>
          </a:xfrm>
        </p:grpSpPr>
        <p:sp>
          <p:nvSpPr>
            <p:cNvPr id="9" name="Hình Bầu dục 8">
              <a:extLst>
                <a:ext uri="{FF2B5EF4-FFF2-40B4-BE49-F238E27FC236}">
                  <a16:creationId xmlns:a16="http://schemas.microsoft.com/office/drawing/2014/main" id="{ADBFF581-87F9-6E03-CCED-B8C0CEABC203}"/>
                </a:ext>
              </a:extLst>
            </p:cNvPr>
            <p:cNvSpPr/>
            <p:nvPr/>
          </p:nvSpPr>
          <p:spPr>
            <a:xfrm>
              <a:off x="235801" y="4884745"/>
              <a:ext cx="707886" cy="70788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a:t>V</a:t>
              </a:r>
              <a:endParaRPr lang="vi-VN" sz="2800"/>
            </a:p>
          </p:txBody>
        </p:sp>
        <p:sp>
          <p:nvSpPr>
            <p:cNvPr id="14" name="Hộp Văn bản 13">
              <a:extLst>
                <a:ext uri="{FF2B5EF4-FFF2-40B4-BE49-F238E27FC236}">
                  <a16:creationId xmlns:a16="http://schemas.microsoft.com/office/drawing/2014/main" id="{471B1039-4670-449A-D8C1-D283E7A9654A}"/>
                </a:ext>
              </a:extLst>
            </p:cNvPr>
            <p:cNvSpPr txBox="1"/>
            <p:nvPr/>
          </p:nvSpPr>
          <p:spPr>
            <a:xfrm>
              <a:off x="1905000" y="5007856"/>
              <a:ext cx="6469400" cy="461665"/>
            </a:xfrm>
            <a:prstGeom prst="rect">
              <a:avLst/>
            </a:prstGeom>
            <a:noFill/>
          </p:spPr>
          <p:txBody>
            <a:bodyPr wrap="none" rtlCol="0">
              <a:spAutoFit/>
            </a:bodyPr>
            <a:lstStyle/>
            <a:p>
              <a:r>
                <a:rPr lang="en-US" sz="2400" b="1"/>
                <a:t>Kết quả thử nghiệm và phương hướng phát triển</a:t>
              </a:r>
              <a:endParaRPr lang="vi-VN" sz="2400" b="1"/>
            </a:p>
          </p:txBody>
        </p:sp>
      </p:grpSp>
      <p:sp>
        <p:nvSpPr>
          <p:cNvPr id="21" name="Slide Number Placeholder 3">
            <a:extLst>
              <a:ext uri="{FF2B5EF4-FFF2-40B4-BE49-F238E27FC236}">
                <a16:creationId xmlns:a16="http://schemas.microsoft.com/office/drawing/2014/main" id="{15EA5E4F-D764-26E6-5A15-96BD11F48521}"/>
              </a:ext>
            </a:extLst>
          </p:cNvPr>
          <p:cNvSpPr>
            <a:spLocks noGrp="1"/>
          </p:cNvSpPr>
          <p:nvPr>
            <p:ph type="sldNum" sz="quarter" idx="12"/>
          </p:nvPr>
        </p:nvSpPr>
        <p:spPr>
          <a:xfrm>
            <a:off x="6553200" y="6356350"/>
            <a:ext cx="2133600" cy="365125"/>
          </a:xfrm>
        </p:spPr>
        <p:txBody>
          <a:bodyPr/>
          <a:lstStyle/>
          <a:p>
            <a:fld id="{A3A973BD-8CE5-47C4-B8E5-573200B24DAB}" type="slidenum">
              <a:rPr lang="en-US" sz="1500" b="1" smtClean="0">
                <a:solidFill>
                  <a:schemeClr val="tx1"/>
                </a:solidFill>
              </a:rPr>
              <a:pPr/>
              <a:t>3</a:t>
            </a:fld>
            <a:endParaRPr lang="en-US" sz="1500" b="1">
              <a:solidFill>
                <a:schemeClr val="tx1"/>
              </a:solidFill>
            </a:endParaRPr>
          </a:p>
        </p:txBody>
      </p:sp>
    </p:spTree>
    <p:extLst>
      <p:ext uri="{BB962C8B-B14F-4D97-AF65-F5344CB8AC3E}">
        <p14:creationId xmlns:p14="http://schemas.microsoft.com/office/powerpoint/2010/main" val="3194615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C98194-D109-69CC-066A-4399A8F7DB75}"/>
              </a:ext>
            </a:extLst>
          </p:cNvPr>
          <p:cNvSpPr txBox="1"/>
          <p:nvPr/>
        </p:nvSpPr>
        <p:spPr>
          <a:xfrm>
            <a:off x="0" y="152400"/>
            <a:ext cx="5486400" cy="707886"/>
          </a:xfrm>
          <a:prstGeom prst="rect">
            <a:avLst/>
          </a:prstGeom>
          <a:noFill/>
        </p:spPr>
        <p:txBody>
          <a:bodyPr wrap="square" rtlCol="0">
            <a:spAutoFit/>
          </a:bodyPr>
          <a:lstStyle/>
          <a:p>
            <a:r>
              <a:rPr lang="vi-VN" sz="4000" b="1">
                <a:solidFill>
                  <a:schemeClr val="bg1"/>
                </a:solidFill>
                <a:latin typeface="Lato" panose="020F0502020204030203" pitchFamily="34" charset="0"/>
                <a:ea typeface="Lato" panose="020F0502020204030203" pitchFamily="34" charset="0"/>
                <a:cs typeface="Lato" panose="020F0502020204030203" pitchFamily="34" charset="0"/>
              </a:rPr>
              <a:t>I. Giới thiệu đề tài</a:t>
            </a:r>
            <a:endParaRPr lang="en-US" sz="4000" b="1">
              <a:solidFill>
                <a:schemeClr val="bg1"/>
              </a:solidFill>
              <a:latin typeface="Lato" panose="020F0502020204030203" pitchFamily="34" charset="0"/>
              <a:ea typeface="Lato" panose="020F0502020204030203" pitchFamily="34" charset="0"/>
              <a:cs typeface="Lato" panose="020F0502020204030203" pitchFamily="34" charset="0"/>
            </a:endParaRPr>
          </a:p>
        </p:txBody>
      </p:sp>
      <p:sp>
        <p:nvSpPr>
          <p:cNvPr id="3" name="TextBox 2">
            <a:extLst>
              <a:ext uri="{FF2B5EF4-FFF2-40B4-BE49-F238E27FC236}">
                <a16:creationId xmlns:a16="http://schemas.microsoft.com/office/drawing/2014/main" id="{DFF3B5A1-0C3F-96C9-0CA9-3720EA3C77CF}"/>
              </a:ext>
            </a:extLst>
          </p:cNvPr>
          <p:cNvSpPr txBox="1"/>
          <p:nvPr/>
        </p:nvSpPr>
        <p:spPr>
          <a:xfrm>
            <a:off x="533400" y="990600"/>
            <a:ext cx="7058413" cy="3913059"/>
          </a:xfrm>
          <a:prstGeom prst="rect">
            <a:avLst/>
          </a:prstGeom>
          <a:noFill/>
        </p:spPr>
        <p:txBody>
          <a:bodyPr wrap="square" rtlCol="0">
            <a:spAutoFit/>
          </a:bodyPr>
          <a:lstStyle/>
          <a:p>
            <a:pPr>
              <a:lnSpc>
                <a:spcPct val="150000"/>
              </a:lnSpc>
            </a:pPr>
            <a:r>
              <a:rPr lang="vi-VN" sz="2400">
                <a:latin typeface="Calibri" panose="020F0502020204030204" pitchFamily="34" charset="0"/>
                <a:ea typeface="Calibri" panose="020F0502020204030204" pitchFamily="34" charset="0"/>
                <a:cs typeface="Calibri" panose="020F0502020204030204" pitchFamily="34" charset="0"/>
              </a:rPr>
              <a:t>Năm 2023, toàn quốc xảy ra </a:t>
            </a:r>
            <a:r>
              <a:rPr lang="vi-VN" sz="2400" b="1">
                <a:latin typeface="Calibri" panose="020F0502020204030204" pitchFamily="34" charset="0"/>
                <a:ea typeface="Calibri" panose="020F0502020204030204" pitchFamily="34" charset="0"/>
                <a:cs typeface="Calibri" panose="020F0502020204030204" pitchFamily="34" charset="0"/>
              </a:rPr>
              <a:t>3.440 vụ cháy</a:t>
            </a:r>
            <a:endParaRPr lang="en-US" sz="2400" b="1">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Thiệt mạng: </a:t>
            </a:r>
            <a:r>
              <a:rPr lang="vi-VN" sz="2400" b="1">
                <a:latin typeface="Calibri" panose="020F0502020204030204" pitchFamily="34" charset="0"/>
                <a:ea typeface="Calibri" panose="020F0502020204030204" pitchFamily="34" charset="0"/>
                <a:cs typeface="Calibri" panose="020F0502020204030204" pitchFamily="34" charset="0"/>
              </a:rPr>
              <a:t>146 người</a:t>
            </a:r>
          </a:p>
          <a:p>
            <a:pPr marL="342900" indent="-34290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Bị thương: </a:t>
            </a:r>
            <a:r>
              <a:rPr lang="vi-VN" sz="2400" b="1">
                <a:latin typeface="Calibri" panose="020F0502020204030204" pitchFamily="34" charset="0"/>
                <a:ea typeface="Calibri" panose="020F0502020204030204" pitchFamily="34" charset="0"/>
                <a:cs typeface="Calibri" panose="020F0502020204030204" pitchFamily="34" charset="0"/>
              </a:rPr>
              <a:t>109 người</a:t>
            </a:r>
          </a:p>
          <a:p>
            <a:pPr marL="342900" indent="-34290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Thiệt hại về tài sản: khoảng </a:t>
            </a:r>
            <a:r>
              <a:rPr lang="vi-VN" sz="2400" b="1">
                <a:latin typeface="Calibri" panose="020F0502020204030204" pitchFamily="34" charset="0"/>
                <a:ea typeface="Calibri" panose="020F0502020204030204" pitchFamily="34" charset="0"/>
                <a:cs typeface="Calibri" panose="020F0502020204030204" pitchFamily="34" charset="0"/>
              </a:rPr>
              <a:t>878 tỷ đồng</a:t>
            </a:r>
            <a:r>
              <a:rPr lang="vi-VN" sz="2400">
                <a:latin typeface="Calibri" panose="020F0502020204030204" pitchFamily="34" charset="0"/>
                <a:ea typeface="Calibri" panose="020F0502020204030204" pitchFamily="34" charset="0"/>
                <a:cs typeface="Calibri" panose="020F0502020204030204" pitchFamily="34" charset="0"/>
              </a:rPr>
              <a:t>.</a:t>
            </a:r>
          </a:p>
          <a:p>
            <a:pPr marL="342900" indent="-34290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Trong đó:  </a:t>
            </a:r>
          </a:p>
          <a:p>
            <a:pPr marL="1257300" lvl="2" indent="-342900">
              <a:lnSpc>
                <a:spcPct val="150000"/>
              </a:lnSpc>
              <a:buFont typeface="Wingdings" panose="05000000000000000000" pitchFamily="2" charset="2"/>
              <a:buChar char="Ø"/>
            </a:pP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Thành </a:t>
            </a:r>
            <a:r>
              <a:rPr lang="en-US" sz="2400" b="0"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thị</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b="0"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xảy</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b="0"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ra</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b="1" i="0">
                <a:solidFill>
                  <a:srgbClr val="000000"/>
                </a:solidFill>
                <a:effectLst/>
                <a:latin typeface="Calibri" panose="020F0502020204030204" pitchFamily="34" charset="0"/>
                <a:ea typeface="Calibri" panose="020F0502020204030204" pitchFamily="34" charset="0"/>
                <a:cs typeface="Calibri" panose="020F0502020204030204" pitchFamily="34" charset="0"/>
              </a:rPr>
              <a:t>2.105 </a:t>
            </a:r>
            <a:r>
              <a:rPr lang="en-US" sz="2400" b="1"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vụ</a:t>
            </a:r>
            <a:r>
              <a:rPr lang="en-US" sz="2400" b="1" i="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US" sz="2400" b="0"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chiếm</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 61,2%)</a:t>
            </a:r>
            <a:endParaRPr lang="vi-VN"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1257300" lvl="2" indent="-342900">
              <a:lnSpc>
                <a:spcPct val="150000"/>
              </a:lnSpc>
              <a:buFont typeface="Wingdings" panose="05000000000000000000" pitchFamily="2" charset="2"/>
              <a:buChar char="Ø"/>
            </a:pPr>
            <a:r>
              <a:rPr lang="vi-VN" sz="2400">
                <a:solidFill>
                  <a:srgbClr val="000000"/>
                </a:solidFill>
                <a:latin typeface="Calibri" panose="020F0502020204030204" pitchFamily="34" charset="0"/>
                <a:ea typeface="Calibri" panose="020F0502020204030204" pitchFamily="34" charset="0"/>
                <a:cs typeface="Calibri" panose="020F0502020204030204" pitchFamily="34" charset="0"/>
              </a:rPr>
              <a:t>N</a:t>
            </a:r>
            <a:r>
              <a:rPr lang="en-US" sz="2400" b="0"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ông</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b="0"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thôn</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b="0"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xảy</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b="0"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ra</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b="1" i="0">
                <a:solidFill>
                  <a:srgbClr val="000000"/>
                </a:solidFill>
                <a:effectLst/>
                <a:latin typeface="Calibri" panose="020F0502020204030204" pitchFamily="34" charset="0"/>
                <a:ea typeface="Calibri" panose="020F0502020204030204" pitchFamily="34" charset="0"/>
                <a:cs typeface="Calibri" panose="020F0502020204030204" pitchFamily="34" charset="0"/>
              </a:rPr>
              <a:t>1.335 </a:t>
            </a:r>
            <a:r>
              <a:rPr lang="en-US" sz="2400" b="1"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vụ</a:t>
            </a:r>
            <a:r>
              <a:rPr lang="en-US" sz="2400" b="1" i="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US" sz="2400" b="0" i="0" err="1">
                <a:solidFill>
                  <a:srgbClr val="000000"/>
                </a:solidFill>
                <a:effectLst/>
                <a:latin typeface="Calibri" panose="020F0502020204030204" pitchFamily="34" charset="0"/>
                <a:ea typeface="Calibri" panose="020F0502020204030204" pitchFamily="34" charset="0"/>
                <a:cs typeface="Calibri" panose="020F0502020204030204" pitchFamily="34" charset="0"/>
              </a:rPr>
              <a:t>chiếm</a:t>
            </a:r>
            <a:r>
              <a:rPr lang="en-US" sz="2400" b="0" i="0">
                <a:solidFill>
                  <a:srgbClr val="000000"/>
                </a:solidFill>
                <a:effectLst/>
                <a:latin typeface="Calibri" panose="020F0502020204030204" pitchFamily="34" charset="0"/>
                <a:ea typeface="Calibri" panose="020F0502020204030204" pitchFamily="34" charset="0"/>
                <a:cs typeface="Calibri" panose="020F0502020204030204" pitchFamily="34" charset="0"/>
              </a:rPr>
              <a:t> 38,8%).</a:t>
            </a:r>
            <a:r>
              <a:rPr lang="en-US" sz="2400">
                <a:latin typeface="Calibri" panose="020F0502020204030204" pitchFamily="34" charset="0"/>
                <a:ea typeface="Calibri" panose="020F0502020204030204" pitchFamily="34" charset="0"/>
                <a:cs typeface="Calibri" panose="020F0502020204030204" pitchFamily="34" charset="0"/>
              </a:rPr>
              <a:t> </a:t>
            </a:r>
          </a:p>
        </p:txBody>
      </p:sp>
      <p:sp>
        <p:nvSpPr>
          <p:cNvPr id="6" name="Hộp Văn bản 5">
            <a:extLst>
              <a:ext uri="{FF2B5EF4-FFF2-40B4-BE49-F238E27FC236}">
                <a16:creationId xmlns:a16="http://schemas.microsoft.com/office/drawing/2014/main" id="{7499C446-830F-5E8B-037E-96F291BB2F68}"/>
              </a:ext>
            </a:extLst>
          </p:cNvPr>
          <p:cNvSpPr txBox="1"/>
          <p:nvPr/>
        </p:nvSpPr>
        <p:spPr>
          <a:xfrm>
            <a:off x="3352800" y="6019800"/>
            <a:ext cx="6531979" cy="369332"/>
          </a:xfrm>
          <a:prstGeom prst="rect">
            <a:avLst/>
          </a:prstGeom>
          <a:noFill/>
        </p:spPr>
        <p:txBody>
          <a:bodyPr wrap="square">
            <a:spAutoFit/>
          </a:bodyPr>
          <a:lstStyle/>
          <a:p>
            <a:r>
              <a:rPr lang="en-US">
                <a:latin typeface="Calibri" panose="020F0502020204030204" pitchFamily="34" charset="0"/>
                <a:ea typeface="Calibri" panose="020F0502020204030204" pitchFamily="34" charset="0"/>
                <a:cs typeface="Calibri" panose="020F0502020204030204" pitchFamily="34" charset="0"/>
                <a:hlinkClick r:id="rId2"/>
              </a:rPr>
              <a:t>(</a:t>
            </a:r>
            <a:r>
              <a:rPr lang="vi-VN">
                <a:latin typeface="Calibri" panose="020F0502020204030204" pitchFamily="34" charset="0"/>
                <a:ea typeface="Calibri" panose="020F0502020204030204" pitchFamily="34" charset="0"/>
                <a:cs typeface="Calibri" panose="020F0502020204030204" pitchFamily="34" charset="0"/>
                <a:hlinkClick r:id="rId2"/>
              </a:rPr>
              <a:t>Thông cáo báo chí về PCCC và CNCH toàn quốc năm 2023</a:t>
            </a:r>
            <a:r>
              <a:rPr lang="en-US">
                <a:latin typeface="Calibri" panose="020F0502020204030204" pitchFamily="34" charset="0"/>
                <a:ea typeface="Calibri" panose="020F0502020204030204" pitchFamily="34" charset="0"/>
                <a:cs typeface="Calibri" panose="020F0502020204030204" pitchFamily="34" charset="0"/>
              </a:rPr>
              <a:t>)</a:t>
            </a:r>
            <a:endParaRPr lang="vi-VN">
              <a:latin typeface="Calibri" panose="020F0502020204030204" pitchFamily="34" charset="0"/>
              <a:ea typeface="Calibri" panose="020F0502020204030204" pitchFamily="34" charset="0"/>
              <a:cs typeface="Calibri" panose="020F0502020204030204" pitchFamily="34" charset="0"/>
            </a:endParaRPr>
          </a:p>
        </p:txBody>
      </p:sp>
      <p:sp>
        <p:nvSpPr>
          <p:cNvPr id="7" name="Slide Number Placeholder 3">
            <a:extLst>
              <a:ext uri="{FF2B5EF4-FFF2-40B4-BE49-F238E27FC236}">
                <a16:creationId xmlns:a16="http://schemas.microsoft.com/office/drawing/2014/main" id="{8B4B2BE2-97A5-79E2-0C6F-DFAA231FF7F4}"/>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4</a:t>
            </a:fld>
            <a:endParaRPr lang="en-US"/>
          </a:p>
        </p:txBody>
      </p:sp>
    </p:spTree>
    <p:extLst>
      <p:ext uri="{BB962C8B-B14F-4D97-AF65-F5344CB8AC3E}">
        <p14:creationId xmlns:p14="http://schemas.microsoft.com/office/powerpoint/2010/main" val="36276067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11B6C6-29F9-0C0C-173A-1EEAFF917497}"/>
              </a:ext>
            </a:extLst>
          </p:cNvPr>
          <p:cNvSpPr txBox="1"/>
          <p:nvPr/>
        </p:nvSpPr>
        <p:spPr>
          <a:xfrm>
            <a:off x="0" y="152400"/>
            <a:ext cx="4495800"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 Giới thiệu đề tài</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pic>
        <p:nvPicPr>
          <p:cNvPr id="4" name="Picture 2" descr="Cháy nhà ở quận 10 làm 4 người chết lúc rạng sáng - Tuổi Trẻ Online">
            <a:extLst>
              <a:ext uri="{FF2B5EF4-FFF2-40B4-BE49-F238E27FC236}">
                <a16:creationId xmlns:a16="http://schemas.microsoft.com/office/drawing/2014/main" id="{F3D3A46E-1021-43E1-30C0-63A2E10FF3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289" y="1433656"/>
            <a:ext cx="3833512" cy="3442174"/>
          </a:xfrm>
          <a:prstGeom prst="roundRect">
            <a:avLst>
              <a:gd name="adj" fmla="val 11287"/>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5" name="Picture 4" descr="Tin tức các vụ Cháy ở Hà Nội mới nhất trên VnExpress">
            <a:extLst>
              <a:ext uri="{FF2B5EF4-FFF2-40B4-BE49-F238E27FC236}">
                <a16:creationId xmlns:a16="http://schemas.microsoft.com/office/drawing/2014/main" id="{762EEE8F-6336-EE47-B366-936018EB3CE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613" r="21287"/>
          <a:stretch/>
        </p:blipFill>
        <p:spPr bwMode="auto">
          <a:xfrm>
            <a:off x="4572000" y="1433655"/>
            <a:ext cx="3964214" cy="3442175"/>
          </a:xfrm>
          <a:prstGeom prst="roundRect">
            <a:avLst>
              <a:gd name="adj" fmla="val 9942"/>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313BF2C-94DB-CC08-ECAE-F8990BDE5C58}"/>
              </a:ext>
            </a:extLst>
          </p:cNvPr>
          <p:cNvSpPr txBox="1"/>
          <p:nvPr/>
        </p:nvSpPr>
        <p:spPr>
          <a:xfrm>
            <a:off x="607786" y="4947763"/>
            <a:ext cx="3329796" cy="646331"/>
          </a:xfrm>
          <a:prstGeom prst="rect">
            <a:avLst/>
          </a:prstGeom>
          <a:noFill/>
        </p:spPr>
        <p:txBody>
          <a:bodyPr wrap="square" rtlCol="0">
            <a:spAutoFit/>
          </a:bodyPr>
          <a:lstStyle/>
          <a:p>
            <a:pPr algn="ctr"/>
            <a:r>
              <a:rPr lang="vi-VN">
                <a:latin typeface="Calibri" panose="020F0502020204030204" pitchFamily="34" charset="0"/>
                <a:ea typeface="Calibri" panose="020F0502020204030204" pitchFamily="34" charset="0"/>
                <a:cs typeface="Calibri" panose="020F0502020204030204" pitchFamily="34" charset="0"/>
              </a:rPr>
              <a:t>Vụ cháy tại quận 10, thành phố Hồ Chí Minh 17/2/2024</a:t>
            </a:r>
            <a:endParaRPr lang="en-US">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1FFECC95-ABD7-B6EA-4974-4229F698EE67}"/>
              </a:ext>
            </a:extLst>
          </p:cNvPr>
          <p:cNvSpPr txBox="1"/>
          <p:nvPr/>
        </p:nvSpPr>
        <p:spPr>
          <a:xfrm>
            <a:off x="4785261" y="4947763"/>
            <a:ext cx="3750953" cy="646331"/>
          </a:xfrm>
          <a:prstGeom prst="rect">
            <a:avLst/>
          </a:prstGeom>
          <a:noFill/>
        </p:spPr>
        <p:txBody>
          <a:bodyPr wrap="square" rtlCol="0">
            <a:spAutoFit/>
          </a:bodyPr>
          <a:lstStyle/>
          <a:p>
            <a:pPr algn="ctr"/>
            <a:r>
              <a:rPr lang="vi-VN">
                <a:latin typeface="Calibri" panose="020F0502020204030204" pitchFamily="34" charset="0"/>
                <a:ea typeface="Calibri" panose="020F0502020204030204" pitchFamily="34" charset="0"/>
                <a:cs typeface="Calibri" panose="020F0502020204030204" pitchFamily="34" charset="0"/>
              </a:rPr>
              <a:t>Vụ cháy tại Định Công Hạ, thành phố Hà Nội 16/6/2024</a:t>
            </a:r>
            <a:endParaRPr lang="en-US">
              <a:latin typeface="Calibri" panose="020F0502020204030204" pitchFamily="34" charset="0"/>
              <a:ea typeface="Calibri" panose="020F0502020204030204" pitchFamily="34" charset="0"/>
              <a:cs typeface="Calibri" panose="020F0502020204030204" pitchFamily="34" charset="0"/>
            </a:endParaRPr>
          </a:p>
        </p:txBody>
      </p:sp>
      <p:sp>
        <p:nvSpPr>
          <p:cNvPr id="2" name="Slide Number Placeholder 3">
            <a:extLst>
              <a:ext uri="{FF2B5EF4-FFF2-40B4-BE49-F238E27FC236}">
                <a16:creationId xmlns:a16="http://schemas.microsoft.com/office/drawing/2014/main" id="{4ABB71D8-D7BC-3A8C-938F-F9D2E0EAFA6B}"/>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5</a:t>
            </a:fld>
            <a:endParaRPr lang="en-US"/>
          </a:p>
        </p:txBody>
      </p:sp>
    </p:spTree>
    <p:extLst>
      <p:ext uri="{BB962C8B-B14F-4D97-AF65-F5344CB8AC3E}">
        <p14:creationId xmlns:p14="http://schemas.microsoft.com/office/powerpoint/2010/main" val="3179167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527EC3-488D-31FB-E0A3-E235477CE126}"/>
              </a:ext>
            </a:extLst>
          </p:cNvPr>
          <p:cNvSpPr txBox="1"/>
          <p:nvPr/>
        </p:nvSpPr>
        <p:spPr>
          <a:xfrm>
            <a:off x="0" y="142699"/>
            <a:ext cx="4161817"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 Giới thiệu đề tài</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DCBEB2AE-EAA6-0EE2-62D4-17EFD9B6EA3B}"/>
              </a:ext>
            </a:extLst>
          </p:cNvPr>
          <p:cNvSpPr txBox="1"/>
          <p:nvPr/>
        </p:nvSpPr>
        <p:spPr>
          <a:xfrm>
            <a:off x="276134" y="1368894"/>
            <a:ext cx="8591732" cy="584775"/>
          </a:xfrm>
          <a:prstGeom prst="rect">
            <a:avLst/>
          </a:prstGeom>
          <a:noFill/>
        </p:spPr>
        <p:txBody>
          <a:bodyPr wrap="square" rtlCol="0">
            <a:spAutoFit/>
          </a:bodyPr>
          <a:lstStyle/>
          <a:p>
            <a:pPr algn="ctr"/>
            <a:r>
              <a:rPr lang="vi-VN" sz="3200">
                <a:latin typeface="Calibri" panose="020F0502020204030204" pitchFamily="34" charset="0"/>
                <a:ea typeface="Calibri" panose="020F0502020204030204" pitchFamily="34" charset="0"/>
                <a:cs typeface="Calibri" panose="020F0502020204030204" pitchFamily="34" charset="0"/>
              </a:rPr>
              <a:t>Nguyên nhân tử vong chính trong các vụ hỏa hoạn</a:t>
            </a:r>
            <a:endParaRPr lang="en-US" sz="3200">
              <a:latin typeface="Calibri" panose="020F0502020204030204" pitchFamily="34" charset="0"/>
              <a:ea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F79D8E4F-EC88-407D-7C7A-CD256CD0B1E8}"/>
              </a:ext>
            </a:extLst>
          </p:cNvPr>
          <p:cNvSpPr txBox="1"/>
          <p:nvPr/>
        </p:nvSpPr>
        <p:spPr>
          <a:xfrm>
            <a:off x="1330530" y="1989358"/>
            <a:ext cx="6482941" cy="230832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800" err="1">
                <a:cs typeface="Arial" panose="020B0604020202020204" pitchFamily="34" charset="0"/>
              </a:rPr>
              <a:t>Hít</a:t>
            </a:r>
            <a:r>
              <a:rPr lang="en-US" sz="2800">
                <a:cs typeface="Arial" panose="020B0604020202020204" pitchFamily="34" charset="0"/>
              </a:rPr>
              <a:t> </a:t>
            </a:r>
            <a:r>
              <a:rPr lang="en-US" sz="2800" err="1">
                <a:cs typeface="Arial" panose="020B0604020202020204" pitchFamily="34" charset="0"/>
              </a:rPr>
              <a:t>phải</a:t>
            </a:r>
            <a:r>
              <a:rPr lang="en-US" sz="2800">
                <a:cs typeface="Arial" panose="020B0604020202020204" pitchFamily="34" charset="0"/>
              </a:rPr>
              <a:t> </a:t>
            </a:r>
            <a:r>
              <a:rPr lang="en-US" sz="2800" err="1">
                <a:cs typeface="Arial" panose="020B0604020202020204" pitchFamily="34" charset="0"/>
              </a:rPr>
              <a:t>khói</a:t>
            </a:r>
            <a:r>
              <a:rPr lang="en-US" sz="2800">
                <a:cs typeface="Arial" panose="020B0604020202020204" pitchFamily="34" charset="0"/>
              </a:rPr>
              <a:t> </a:t>
            </a:r>
            <a:r>
              <a:rPr lang="en-US" sz="2800" err="1">
                <a:cs typeface="Arial" panose="020B0604020202020204" pitchFamily="34" charset="0"/>
              </a:rPr>
              <a:t>độc</a:t>
            </a:r>
            <a:r>
              <a:rPr lang="en-US" sz="2800">
                <a:cs typeface="Arial" panose="020B0604020202020204" pitchFamily="34" charset="0"/>
              </a:rPr>
              <a:t>: </a:t>
            </a:r>
            <a:r>
              <a:rPr lang="en-US" sz="2800" err="1">
                <a:cs typeface="Arial" panose="020B0604020202020204" pitchFamily="34" charset="0"/>
              </a:rPr>
              <a:t>Khoảng</a:t>
            </a:r>
            <a:r>
              <a:rPr lang="en-US" sz="2800">
                <a:cs typeface="Arial" panose="020B0604020202020204" pitchFamily="34" charset="0"/>
              </a:rPr>
              <a:t> 70%</a:t>
            </a:r>
            <a:endParaRPr lang="vi-VN" sz="2800">
              <a:cs typeface="Arial" panose="020B0604020202020204" pitchFamily="34" charset="0"/>
            </a:endParaRPr>
          </a:p>
          <a:p>
            <a:pPr marL="285750" indent="-285750">
              <a:lnSpc>
                <a:spcPct val="150000"/>
              </a:lnSpc>
              <a:buFont typeface="Arial" panose="020B0604020202020204" pitchFamily="34" charset="0"/>
              <a:buChar char="•"/>
            </a:pPr>
            <a:r>
              <a:rPr lang="vi-VN" sz="2800">
                <a:cs typeface="Arial" panose="020B0604020202020204" pitchFamily="34" charset="0"/>
              </a:rPr>
              <a:t>Bỏng do nhiệt độ cao ( khoảng 20%)</a:t>
            </a:r>
          </a:p>
          <a:p>
            <a:pPr marL="285750" indent="-285750">
              <a:lnSpc>
                <a:spcPct val="150000"/>
              </a:lnSpc>
              <a:buFont typeface="Arial" panose="020B0604020202020204" pitchFamily="34" charset="0"/>
              <a:buChar char="•"/>
            </a:pPr>
            <a:r>
              <a:rPr lang="vi-VN" sz="2800">
                <a:cs typeface="Arial" panose="020B0604020202020204" pitchFamily="34" charset="0"/>
              </a:rPr>
              <a:t>Mắc kẹt trong đám cháy</a:t>
            </a:r>
          </a:p>
          <a:p>
            <a:pPr marL="285750" indent="-285750">
              <a:buFont typeface="Arial" panose="020B0604020202020204" pitchFamily="34" charset="0"/>
              <a:buChar char="•"/>
            </a:pPr>
            <a:endParaRPr lang="en-US"/>
          </a:p>
        </p:txBody>
      </p:sp>
      <p:pic>
        <p:nvPicPr>
          <p:cNvPr id="5" name="Picture 2" descr="9 kỹ năng thoát khỏi đám cháy bạn nên biết | LLP">
            <a:extLst>
              <a:ext uri="{FF2B5EF4-FFF2-40B4-BE49-F238E27FC236}">
                <a16:creationId xmlns:a16="http://schemas.microsoft.com/office/drawing/2014/main" id="{022BC972-E66F-A27A-95C1-D90180DFDD65}"/>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9612" r="921" b="18626"/>
          <a:stretch/>
        </p:blipFill>
        <p:spPr bwMode="auto">
          <a:xfrm>
            <a:off x="569001" y="4297682"/>
            <a:ext cx="2466054" cy="177740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Giảm thiểu nguy cơ cháy nổ, hoả hoạn từ các thiết bị trong nhà | Báo Pháp  luật Việt Nam điện tử">
            <a:extLst>
              <a:ext uri="{FF2B5EF4-FFF2-40B4-BE49-F238E27FC236}">
                <a16:creationId xmlns:a16="http://schemas.microsoft.com/office/drawing/2014/main" id="{16C167F5-E1F2-A1D4-0EF3-2CB787F815D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5932" t="11848" r="8181" b="7562"/>
          <a:stretch/>
        </p:blipFill>
        <p:spPr bwMode="auto">
          <a:xfrm>
            <a:off x="3295974" y="4297682"/>
            <a:ext cx="2466052" cy="177740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85FBB7AA-6939-99DC-9B54-0F792506C68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1842" r="43651"/>
          <a:stretch/>
        </p:blipFill>
        <p:spPr bwMode="auto">
          <a:xfrm>
            <a:off x="6022945" y="4297683"/>
            <a:ext cx="2826874" cy="1777404"/>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3">
            <a:extLst>
              <a:ext uri="{FF2B5EF4-FFF2-40B4-BE49-F238E27FC236}">
                <a16:creationId xmlns:a16="http://schemas.microsoft.com/office/drawing/2014/main" id="{F19723E7-84BE-F0BA-4614-037A7F3E2F41}"/>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6</a:t>
            </a:fld>
            <a:endParaRPr lang="en-US"/>
          </a:p>
        </p:txBody>
      </p:sp>
    </p:spTree>
    <p:extLst>
      <p:ext uri="{BB962C8B-B14F-4D97-AF65-F5344CB8AC3E}">
        <p14:creationId xmlns:p14="http://schemas.microsoft.com/office/powerpoint/2010/main" val="2791883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95B85E-C774-7578-CC2F-D230E7DA3294}"/>
              </a:ext>
            </a:extLst>
          </p:cNvPr>
          <p:cNvSpPr txBox="1"/>
          <p:nvPr/>
        </p:nvSpPr>
        <p:spPr>
          <a:xfrm>
            <a:off x="0" y="156588"/>
            <a:ext cx="4648200"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 Giới thiệu đề tài</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 name="Arrow: Right 6">
            <a:extLst>
              <a:ext uri="{FF2B5EF4-FFF2-40B4-BE49-F238E27FC236}">
                <a16:creationId xmlns:a16="http://schemas.microsoft.com/office/drawing/2014/main" id="{1AC27AA0-9D45-4F67-BF17-F8E3E54728A0}"/>
              </a:ext>
            </a:extLst>
          </p:cNvPr>
          <p:cNvSpPr/>
          <p:nvPr/>
        </p:nvSpPr>
        <p:spPr>
          <a:xfrm>
            <a:off x="152400" y="1352673"/>
            <a:ext cx="916542" cy="731759"/>
          </a:xfrm>
          <a:prstGeom prst="right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TextBox 3">
            <a:extLst>
              <a:ext uri="{FF2B5EF4-FFF2-40B4-BE49-F238E27FC236}">
                <a16:creationId xmlns:a16="http://schemas.microsoft.com/office/drawing/2014/main" id="{2A24D370-D27F-2B8A-9CD9-BA5485C95E5D}"/>
              </a:ext>
            </a:extLst>
          </p:cNvPr>
          <p:cNvSpPr txBox="1"/>
          <p:nvPr/>
        </p:nvSpPr>
        <p:spPr>
          <a:xfrm>
            <a:off x="1221342" y="1210720"/>
            <a:ext cx="8949210" cy="1015663"/>
          </a:xfrm>
          <a:prstGeom prst="rect">
            <a:avLst/>
          </a:prstGeom>
          <a:noFill/>
        </p:spPr>
        <p:txBody>
          <a:bodyPr wrap="square" rtlCol="0">
            <a:spAutoFit/>
          </a:bodyPr>
          <a:lstStyle/>
          <a:p>
            <a:r>
              <a:rPr lang="vi-VN" sz="3000" b="1">
                <a:latin typeface="Calibri" panose="020F0502020204030204" pitchFamily="34" charset="0"/>
                <a:ea typeface="Calibri" panose="020F0502020204030204" pitchFamily="34" charset="0"/>
                <a:cs typeface="Calibri" panose="020F0502020204030204" pitchFamily="34" charset="0"/>
              </a:rPr>
              <a:t>THIẾT KẾ HỆ THỐNG CẢNH BÁO CHÁY TỰ ĐỘNG</a:t>
            </a:r>
            <a:r>
              <a:rPr lang="en-US" sz="3000" b="1">
                <a:latin typeface="Calibri" panose="020F0502020204030204" pitchFamily="34" charset="0"/>
                <a:ea typeface="Calibri" panose="020F0502020204030204" pitchFamily="34" charset="0"/>
                <a:cs typeface="Calibri" panose="020F0502020204030204" pitchFamily="34" charset="0"/>
              </a:rPr>
              <a:t> </a:t>
            </a:r>
          </a:p>
          <a:p>
            <a:r>
              <a:rPr lang="vi-VN" sz="3000" b="1">
                <a:latin typeface="Calibri" panose="020F0502020204030204" pitchFamily="34" charset="0"/>
                <a:ea typeface="Calibri" panose="020F0502020204030204" pitchFamily="34" charset="0"/>
                <a:cs typeface="Calibri" panose="020F0502020204030204" pitchFamily="34" charset="0"/>
              </a:rPr>
              <a:t>TÍCH HỢP CẢM BIẾN PHÂN TÁN</a:t>
            </a:r>
            <a:endParaRPr lang="en-US" sz="3000" b="1">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4201AC58-19E3-85A0-6F76-396D5B3B6385}"/>
              </a:ext>
            </a:extLst>
          </p:cNvPr>
          <p:cNvSpPr txBox="1"/>
          <p:nvPr/>
        </p:nvSpPr>
        <p:spPr>
          <a:xfrm>
            <a:off x="1676400" y="2226383"/>
            <a:ext cx="5467150" cy="280506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Phát hiện cháy sớm</a:t>
            </a:r>
            <a:endParaRPr lang="vi-VN" sz="2400">
              <a:latin typeface="Calibri" panose="020F0502020204030204" pitchFamily="34" charset="0"/>
              <a:ea typeface="Calibri" panose="020F0502020204030204" pitchFamily="34" charset="0"/>
              <a:cs typeface="Calibri" panose="020F0502020204030204" pitchFamily="34" charset="0"/>
            </a:endParaRPr>
          </a:p>
          <a:p>
            <a:pPr marL="285750" indent="-285750">
              <a:lnSpc>
                <a:spcPct val="150000"/>
              </a:lnSpc>
              <a:buFont typeface="Arial" panose="020B0604020202020204" pitchFamily="34" charset="0"/>
              <a:buChar char="•"/>
            </a:pPr>
            <a:r>
              <a:rPr lang="vi-VN" sz="2400">
                <a:latin typeface="Calibri" panose="020F0502020204030204" pitchFamily="34" charset="0"/>
                <a:ea typeface="Calibri" panose="020F0502020204030204" pitchFamily="34" charset="0"/>
                <a:cs typeface="Calibri" panose="020F0502020204030204" pitchFamily="34" charset="0"/>
              </a:rPr>
              <a:t>Cảnh báo </a:t>
            </a:r>
            <a:r>
              <a:rPr lang="en-US" sz="2400">
                <a:latin typeface="Calibri" panose="020F0502020204030204" pitchFamily="34" charset="0"/>
                <a:ea typeface="Calibri" panose="020F0502020204030204" pitchFamily="34" charset="0"/>
                <a:cs typeface="Calibri" panose="020F0502020204030204" pitchFamily="34" charset="0"/>
              </a:rPr>
              <a:t>cháy kịp thời</a:t>
            </a:r>
            <a:endParaRPr lang="vi-VN" sz="2400">
              <a:latin typeface="Calibri" panose="020F0502020204030204" pitchFamily="34" charset="0"/>
              <a:ea typeface="Calibri" panose="020F0502020204030204" pitchFamily="34" charset="0"/>
              <a:cs typeface="Calibri" panose="020F0502020204030204" pitchFamily="34" charset="0"/>
            </a:endParaRPr>
          </a:p>
          <a:p>
            <a:pPr marL="285750"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Giám sát từ xa</a:t>
            </a:r>
          </a:p>
          <a:p>
            <a:pPr marL="285750"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Tự động hoá quy trình cảnh báo cháy</a:t>
            </a:r>
          </a:p>
          <a:p>
            <a:pPr marL="285750"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Thu thập và quản lý dữ liệu hiệu quả</a:t>
            </a:r>
            <a:endParaRPr lang="vi-VN" sz="2400">
              <a:latin typeface="Calibri" panose="020F0502020204030204" pitchFamily="34" charset="0"/>
              <a:ea typeface="Calibri" panose="020F0502020204030204" pitchFamily="34" charset="0"/>
              <a:cs typeface="Calibri" panose="020F0502020204030204" pitchFamily="34" charset="0"/>
            </a:endParaRPr>
          </a:p>
        </p:txBody>
      </p:sp>
      <p:pic>
        <p:nvPicPr>
          <p:cNvPr id="6" name="Picture 2" descr="Hình ảnh Giải Pháp Thiết Kế Biểu Tượng Vector Minh Họa PNG , Dung Dịch,  Foco, Bóng đèn Tròn PNG và Vector với nền trong suốt để tải xuống miễn phí">
            <a:extLst>
              <a:ext uri="{FF2B5EF4-FFF2-40B4-BE49-F238E27FC236}">
                <a16:creationId xmlns:a16="http://schemas.microsoft.com/office/drawing/2014/main" id="{4701B777-50C7-4EA9-AC5B-B81EC3F4B0E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20003" y="4482530"/>
            <a:ext cx="1916815" cy="1916815"/>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3">
            <a:extLst>
              <a:ext uri="{FF2B5EF4-FFF2-40B4-BE49-F238E27FC236}">
                <a16:creationId xmlns:a16="http://schemas.microsoft.com/office/drawing/2014/main" id="{E90ED007-1E35-4FBC-BCAF-6A524F302E09}"/>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7</a:t>
            </a:fld>
            <a:endParaRPr lang="en-US"/>
          </a:p>
        </p:txBody>
      </p:sp>
    </p:spTree>
    <p:extLst>
      <p:ext uri="{BB962C8B-B14F-4D97-AF65-F5344CB8AC3E}">
        <p14:creationId xmlns:p14="http://schemas.microsoft.com/office/powerpoint/2010/main" val="149953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43544F-72A3-58E7-FDB7-560D01098624}"/>
              </a:ext>
            </a:extLst>
          </p:cNvPr>
          <p:cNvSpPr txBox="1"/>
          <p:nvPr/>
        </p:nvSpPr>
        <p:spPr>
          <a:xfrm>
            <a:off x="0" y="150615"/>
            <a:ext cx="872571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II. Cơ sở lý thuyết </a:t>
            </a:r>
            <a:r>
              <a:rPr lang="en-US" sz="4000" b="1">
                <a:solidFill>
                  <a:schemeClr val="bg1"/>
                </a:solidFill>
                <a:latin typeface="Calibri" panose="020F0502020204030204" pitchFamily="34" charset="0"/>
                <a:ea typeface="Calibri" panose="020F0502020204030204" pitchFamily="34" charset="0"/>
                <a:cs typeface="Calibri" panose="020F0502020204030204" pitchFamily="34" charset="0"/>
              </a:rPr>
              <a:t>và</a:t>
            </a:r>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 lựa chọn linh kiện</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6607D3BE-82BD-DF7D-0F13-251BE6B62C3D}"/>
              </a:ext>
            </a:extLst>
          </p:cNvPr>
          <p:cNvSpPr txBox="1"/>
          <p:nvPr/>
        </p:nvSpPr>
        <p:spPr>
          <a:xfrm>
            <a:off x="59994" y="1066800"/>
            <a:ext cx="3291841" cy="553998"/>
          </a:xfrm>
          <a:prstGeom prst="rect">
            <a:avLst/>
          </a:prstGeom>
          <a:noFill/>
        </p:spPr>
        <p:txBody>
          <a:bodyPr wrap="square" rtlCol="0">
            <a:spAutoFit/>
          </a:bodyPr>
          <a:lstStyle/>
          <a:p>
            <a:r>
              <a:rPr lang="vi-VN" sz="3000">
                <a:latin typeface="Calibri" panose="020F0502020204030204" pitchFamily="34" charset="0"/>
                <a:ea typeface="Calibri" panose="020F0502020204030204" pitchFamily="34" charset="0"/>
                <a:cs typeface="Calibri" panose="020F0502020204030204" pitchFamily="34" charset="0"/>
              </a:rPr>
              <a:t>Sơ đồ khối hệ thống</a:t>
            </a:r>
            <a:endParaRPr lang="en-US" sz="3000">
              <a:latin typeface="Calibri" panose="020F0502020204030204" pitchFamily="34" charset="0"/>
              <a:ea typeface="Calibri" panose="020F0502020204030204" pitchFamily="34" charset="0"/>
              <a:cs typeface="Calibri" panose="020F0502020204030204" pitchFamily="34" charset="0"/>
            </a:endParaRPr>
          </a:p>
        </p:txBody>
      </p:sp>
      <p:grpSp>
        <p:nvGrpSpPr>
          <p:cNvPr id="4" name="Nhóm 3">
            <a:extLst>
              <a:ext uri="{FF2B5EF4-FFF2-40B4-BE49-F238E27FC236}">
                <a16:creationId xmlns:a16="http://schemas.microsoft.com/office/drawing/2014/main" id="{E2B745A3-2E86-41C7-0970-CCCFEA7447AA}"/>
              </a:ext>
            </a:extLst>
          </p:cNvPr>
          <p:cNvGrpSpPr/>
          <p:nvPr/>
        </p:nvGrpSpPr>
        <p:grpSpPr>
          <a:xfrm>
            <a:off x="685800" y="1777127"/>
            <a:ext cx="7453645" cy="4072659"/>
            <a:chOff x="474203" y="1499027"/>
            <a:chExt cx="7970042" cy="4354818"/>
          </a:xfrm>
        </p:grpSpPr>
        <p:sp>
          <p:nvSpPr>
            <p:cNvPr id="3" name="Rectangle 2"/>
            <p:cNvSpPr/>
            <p:nvPr/>
          </p:nvSpPr>
          <p:spPr>
            <a:xfrm>
              <a:off x="3352800" y="1499027"/>
              <a:ext cx="2209800" cy="9906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a:latin typeface="+mj-lt"/>
                  <a:cs typeface="Times New Roman" panose="02020603050405020304" pitchFamily="18" charset="0"/>
                </a:rPr>
                <a:t>Database</a:t>
              </a:r>
            </a:p>
          </p:txBody>
        </p:sp>
        <p:sp>
          <p:nvSpPr>
            <p:cNvPr id="6" name="Rectangle 5"/>
            <p:cNvSpPr/>
            <p:nvPr/>
          </p:nvSpPr>
          <p:spPr>
            <a:xfrm>
              <a:off x="3352800" y="3236834"/>
              <a:ext cx="2209800" cy="9906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a:latin typeface="+mj-lt"/>
                  <a:cs typeface="Times New Roman" panose="02020603050405020304" pitchFamily="18" charset="0"/>
                </a:rPr>
                <a:t>Gateway</a:t>
              </a:r>
            </a:p>
          </p:txBody>
        </p:sp>
        <p:sp>
          <p:nvSpPr>
            <p:cNvPr id="7" name="Rectangle 6"/>
            <p:cNvSpPr/>
            <p:nvPr/>
          </p:nvSpPr>
          <p:spPr>
            <a:xfrm>
              <a:off x="6234445" y="1499027"/>
              <a:ext cx="2209800" cy="9906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a:latin typeface="+mj-lt"/>
                  <a:cs typeface="Times New Roman" panose="02020603050405020304" pitchFamily="18" charset="0"/>
                </a:rPr>
                <a:t>Mobile app</a:t>
              </a:r>
            </a:p>
          </p:txBody>
        </p:sp>
        <p:sp>
          <p:nvSpPr>
            <p:cNvPr id="8" name="Rectangle 7"/>
            <p:cNvSpPr/>
            <p:nvPr/>
          </p:nvSpPr>
          <p:spPr>
            <a:xfrm>
              <a:off x="474203" y="4800600"/>
              <a:ext cx="2209800" cy="9906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a:latin typeface="+mj-lt"/>
                  <a:cs typeface="Times New Roman" panose="02020603050405020304" pitchFamily="18" charset="0"/>
                </a:rPr>
                <a:t>Node sensor 1</a:t>
              </a:r>
            </a:p>
          </p:txBody>
        </p:sp>
        <p:sp>
          <p:nvSpPr>
            <p:cNvPr id="10" name="Rectangle 9"/>
            <p:cNvSpPr/>
            <p:nvPr/>
          </p:nvSpPr>
          <p:spPr>
            <a:xfrm>
              <a:off x="3352800" y="4797552"/>
              <a:ext cx="2209800" cy="99364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a:latin typeface="+mj-lt"/>
                  <a:cs typeface="Times New Roman" panose="02020603050405020304" pitchFamily="18" charset="0"/>
                </a:rPr>
                <a:t>Node sensor 2</a:t>
              </a:r>
            </a:p>
          </p:txBody>
        </p:sp>
        <p:sp>
          <p:nvSpPr>
            <p:cNvPr id="11" name="Rectangle 10"/>
            <p:cNvSpPr/>
            <p:nvPr/>
          </p:nvSpPr>
          <p:spPr>
            <a:xfrm>
              <a:off x="6231397" y="4797552"/>
              <a:ext cx="2212847" cy="99364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a:latin typeface="+mj-lt"/>
                  <a:cs typeface="Times New Roman" panose="02020603050405020304" pitchFamily="18" charset="0"/>
                </a:rPr>
                <a:t>Node sensor n</a:t>
              </a:r>
            </a:p>
          </p:txBody>
        </p:sp>
        <p:cxnSp>
          <p:nvCxnSpPr>
            <p:cNvPr id="14" name="Straight Arrow Connector 13"/>
            <p:cNvCxnSpPr>
              <a:stCxn id="8" idx="0"/>
            </p:cNvCxnSpPr>
            <p:nvPr/>
          </p:nvCxnSpPr>
          <p:spPr>
            <a:xfrm flipV="1">
              <a:off x="1579103" y="4227434"/>
              <a:ext cx="2383297" cy="57316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a:stCxn id="10" idx="0"/>
              <a:endCxn id="6" idx="2"/>
            </p:cNvCxnSpPr>
            <p:nvPr/>
          </p:nvCxnSpPr>
          <p:spPr>
            <a:xfrm flipV="1">
              <a:off x="4457700" y="4227434"/>
              <a:ext cx="0" cy="5701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p:cNvCxnSpPr>
              <a:stCxn id="11" idx="0"/>
            </p:cNvCxnSpPr>
            <p:nvPr/>
          </p:nvCxnSpPr>
          <p:spPr>
            <a:xfrm flipH="1" flipV="1">
              <a:off x="4953001" y="4227434"/>
              <a:ext cx="2384820" cy="5701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6" idx="0"/>
              <a:endCxn id="3" idx="2"/>
            </p:cNvCxnSpPr>
            <p:nvPr/>
          </p:nvCxnSpPr>
          <p:spPr>
            <a:xfrm flipV="1">
              <a:off x="4457700" y="2489627"/>
              <a:ext cx="0" cy="747207"/>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6" name="Straight Arrow Connector 25"/>
            <p:cNvCxnSpPr>
              <a:stCxn id="3" idx="3"/>
              <a:endCxn id="7" idx="1"/>
            </p:cNvCxnSpPr>
            <p:nvPr/>
          </p:nvCxnSpPr>
          <p:spPr>
            <a:xfrm>
              <a:off x="5562600" y="1994327"/>
              <a:ext cx="671845" cy="0"/>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2" name="TextBox 31"/>
            <p:cNvSpPr txBox="1"/>
            <p:nvPr/>
          </p:nvSpPr>
          <p:spPr>
            <a:xfrm>
              <a:off x="5715000" y="5294376"/>
              <a:ext cx="469996" cy="559469"/>
            </a:xfrm>
            <a:prstGeom prst="rect">
              <a:avLst/>
            </a:prstGeom>
            <a:noFill/>
          </p:spPr>
          <p:txBody>
            <a:bodyPr wrap="none" rtlCol="0">
              <a:spAutoFit/>
            </a:bodyPr>
            <a:lstStyle/>
            <a:p>
              <a:r>
                <a:rPr lang="en-US" sz="2800" b="1"/>
                <a:t>…</a:t>
              </a:r>
            </a:p>
          </p:txBody>
        </p:sp>
      </p:grpSp>
      <p:sp>
        <p:nvSpPr>
          <p:cNvPr id="9" name="Slide Number Placeholder 3">
            <a:extLst>
              <a:ext uri="{FF2B5EF4-FFF2-40B4-BE49-F238E27FC236}">
                <a16:creationId xmlns:a16="http://schemas.microsoft.com/office/drawing/2014/main" id="{7D02EE36-1939-3089-E39B-EDCF668D60C8}"/>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8</a:t>
            </a:fld>
            <a:endParaRPr lang="en-US"/>
          </a:p>
        </p:txBody>
      </p:sp>
    </p:spTree>
    <p:extLst>
      <p:ext uri="{BB962C8B-B14F-4D97-AF65-F5344CB8AC3E}">
        <p14:creationId xmlns:p14="http://schemas.microsoft.com/office/powerpoint/2010/main" val="2568976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192B37-9B07-D538-9299-49592E3B1BA6}"/>
              </a:ext>
            </a:extLst>
          </p:cNvPr>
          <p:cNvSpPr txBox="1"/>
          <p:nvPr/>
        </p:nvSpPr>
        <p:spPr>
          <a:xfrm>
            <a:off x="283319" y="1110744"/>
            <a:ext cx="7315200" cy="523220"/>
          </a:xfrm>
          <a:prstGeom prst="rect">
            <a:avLst/>
          </a:prstGeom>
          <a:noFill/>
        </p:spPr>
        <p:txBody>
          <a:bodyPr wrap="square" rtlCol="0">
            <a:spAutoFit/>
          </a:bodyPr>
          <a:lstStyle/>
          <a:p>
            <a:r>
              <a:rPr lang="vi-VN" sz="2800">
                <a:latin typeface="Calibri" panose="020F0502020204030204" pitchFamily="34" charset="0"/>
                <a:ea typeface="Calibri" panose="020F0502020204030204" pitchFamily="34" charset="0"/>
                <a:cs typeface="Calibri" panose="020F0502020204030204" pitchFamily="34" charset="0"/>
              </a:rPr>
              <a:t>1. Cảm biến đo nhiệt độ</a:t>
            </a:r>
            <a:r>
              <a:rPr lang="en-US" sz="2800">
                <a:latin typeface="Calibri" panose="020F0502020204030204" pitchFamily="34" charset="0"/>
                <a:ea typeface="Calibri" panose="020F0502020204030204" pitchFamily="34" charset="0"/>
                <a:cs typeface="Calibri" panose="020F0502020204030204" pitchFamily="34" charset="0"/>
              </a:rPr>
              <a:t>, </a:t>
            </a:r>
            <a:r>
              <a:rPr lang="en-US" sz="2800" err="1">
                <a:latin typeface="Calibri" panose="020F0502020204030204" pitchFamily="34" charset="0"/>
                <a:ea typeface="Calibri" panose="020F0502020204030204" pitchFamily="34" charset="0"/>
                <a:cs typeface="Calibri" panose="020F0502020204030204" pitchFamily="34" charset="0"/>
              </a:rPr>
              <a:t>độ</a:t>
            </a:r>
            <a:r>
              <a:rPr lang="en-US" sz="2800">
                <a:latin typeface="Calibri" panose="020F0502020204030204" pitchFamily="34" charset="0"/>
                <a:ea typeface="Calibri" panose="020F0502020204030204" pitchFamily="34" charset="0"/>
                <a:cs typeface="Calibri" panose="020F0502020204030204" pitchFamily="34" charset="0"/>
              </a:rPr>
              <a:t> </a:t>
            </a:r>
            <a:r>
              <a:rPr lang="en-US" sz="2800" err="1">
                <a:latin typeface="Calibri" panose="020F0502020204030204" pitchFamily="34" charset="0"/>
                <a:ea typeface="Calibri" panose="020F0502020204030204" pitchFamily="34" charset="0"/>
                <a:cs typeface="Calibri" panose="020F0502020204030204" pitchFamily="34" charset="0"/>
              </a:rPr>
              <a:t>ẩm</a:t>
            </a:r>
            <a:r>
              <a:rPr lang="en-US" sz="2800">
                <a:latin typeface="Calibri" panose="020F0502020204030204" pitchFamily="34" charset="0"/>
                <a:ea typeface="Calibri" panose="020F0502020204030204" pitchFamily="34" charset="0"/>
                <a:cs typeface="Calibri" panose="020F0502020204030204" pitchFamily="34" charset="0"/>
              </a:rPr>
              <a:t> BME/BMP280</a:t>
            </a:r>
          </a:p>
        </p:txBody>
      </p:sp>
      <p:graphicFrame>
        <p:nvGraphicFramePr>
          <p:cNvPr id="15" name="Table 14">
            <a:extLst>
              <a:ext uri="{FF2B5EF4-FFF2-40B4-BE49-F238E27FC236}">
                <a16:creationId xmlns:a16="http://schemas.microsoft.com/office/drawing/2014/main" id="{EF3B686A-1816-9995-E45E-0285360AE2D9}"/>
              </a:ext>
            </a:extLst>
          </p:cNvPr>
          <p:cNvGraphicFramePr>
            <a:graphicFrameLocks noGrp="1"/>
          </p:cNvGraphicFramePr>
          <p:nvPr>
            <p:extLst>
              <p:ext uri="{D42A27DB-BD31-4B8C-83A1-F6EECF244321}">
                <p14:modId xmlns:p14="http://schemas.microsoft.com/office/powerpoint/2010/main" val="1561778044"/>
              </p:ext>
            </p:extLst>
          </p:nvPr>
        </p:nvGraphicFramePr>
        <p:xfrm>
          <a:off x="3230592" y="2028111"/>
          <a:ext cx="5613692" cy="2743200"/>
        </p:xfrm>
        <a:graphic>
          <a:graphicData uri="http://schemas.openxmlformats.org/drawingml/2006/table">
            <a:tbl>
              <a:tblPr firstRow="1" bandRow="1">
                <a:tableStyleId>{5C22544A-7EE6-4342-B048-85BDC9FD1C3A}</a:tableStyleId>
              </a:tblPr>
              <a:tblGrid>
                <a:gridCol w="2881350">
                  <a:extLst>
                    <a:ext uri="{9D8B030D-6E8A-4147-A177-3AD203B41FA5}">
                      <a16:colId xmlns:a16="http://schemas.microsoft.com/office/drawing/2014/main" val="2912739774"/>
                    </a:ext>
                  </a:extLst>
                </a:gridCol>
                <a:gridCol w="2732342">
                  <a:extLst>
                    <a:ext uri="{9D8B030D-6E8A-4147-A177-3AD203B41FA5}">
                      <a16:colId xmlns:a16="http://schemas.microsoft.com/office/drawing/2014/main" val="1368675438"/>
                    </a:ext>
                  </a:extLst>
                </a:gridCol>
              </a:tblGrid>
              <a:tr h="457200">
                <a:tc gridSpan="2">
                  <a:txBody>
                    <a:bodyPr/>
                    <a:lstStyle/>
                    <a:p>
                      <a:pPr algn="ctr"/>
                      <a:r>
                        <a:rPr lang="vi-VN" sz="2400">
                          <a:latin typeface="Calibri" panose="020F0502020204030204" pitchFamily="34" charset="0"/>
                          <a:ea typeface="Calibri" panose="020F0502020204030204" pitchFamily="34" charset="0"/>
                          <a:cs typeface="Calibri" panose="020F0502020204030204" pitchFamily="34" charset="0"/>
                        </a:rPr>
                        <a:t>Thông số kỹ thuật</a:t>
                      </a:r>
                      <a:endParaRPr lang="en-US" sz="2400">
                        <a:latin typeface="Calibri" panose="020F0502020204030204" pitchFamily="34" charset="0"/>
                        <a:ea typeface="Calibri" panose="020F0502020204030204" pitchFamily="34" charset="0"/>
                        <a:cs typeface="Calibri" panose="020F0502020204030204" pitchFamily="34" charset="0"/>
                      </a:endParaRPr>
                    </a:p>
                  </a:txBody>
                  <a:tcPr/>
                </a:tc>
                <a:tc hMerge="1">
                  <a:txBody>
                    <a:bodyPr/>
                    <a:lstStyle/>
                    <a:p>
                      <a:endParaRPr dirty="0"/>
                    </a:p>
                  </a:txBody>
                  <a:tcPr/>
                </a:tc>
                <a:extLst>
                  <a:ext uri="{0D108BD9-81ED-4DB2-BD59-A6C34878D82A}">
                    <a16:rowId xmlns:a16="http://schemas.microsoft.com/office/drawing/2014/main" val="3982051822"/>
                  </a:ext>
                </a:extLst>
              </a:tr>
              <a:tr h="457200">
                <a:tc>
                  <a:txBody>
                    <a:bodyPr/>
                    <a:lstStyle/>
                    <a:p>
                      <a:pPr algn="ctr"/>
                      <a:r>
                        <a:rPr lang="en-US" sz="2400" err="1">
                          <a:latin typeface="Calibri" panose="020F0502020204030204" pitchFamily="34" charset="0"/>
                          <a:ea typeface="Calibri" panose="020F0502020204030204" pitchFamily="34" charset="0"/>
                          <a:cs typeface="Calibri" panose="020F0502020204030204" pitchFamily="34" charset="0"/>
                        </a:rPr>
                        <a:t>Dòng</a:t>
                      </a:r>
                      <a:r>
                        <a:rPr lang="en-US" sz="2400">
                          <a:latin typeface="Calibri" panose="020F0502020204030204" pitchFamily="34" charset="0"/>
                          <a:ea typeface="Calibri" panose="020F0502020204030204" pitchFamily="34" charset="0"/>
                          <a:cs typeface="Calibri" panose="020F0502020204030204" pitchFamily="34" charset="0"/>
                        </a:rPr>
                        <a:t> </a:t>
                      </a:r>
                      <a:r>
                        <a:rPr lang="en-US" sz="2400" err="1">
                          <a:latin typeface="Calibri" panose="020F0502020204030204" pitchFamily="34" charset="0"/>
                          <a:ea typeface="Calibri" panose="020F0502020204030204" pitchFamily="34" charset="0"/>
                          <a:cs typeface="Calibri" panose="020F0502020204030204" pitchFamily="34" charset="0"/>
                        </a:rPr>
                        <a:t>điện</a:t>
                      </a:r>
                      <a:r>
                        <a:rPr lang="en-US" sz="2400">
                          <a:latin typeface="Calibri" panose="020F0502020204030204" pitchFamily="34" charset="0"/>
                          <a:ea typeface="Calibri" panose="020F0502020204030204" pitchFamily="34" charset="0"/>
                          <a:cs typeface="Calibri" panose="020F0502020204030204" pitchFamily="34" charset="0"/>
                        </a:rPr>
                        <a:t> </a:t>
                      </a:r>
                      <a:r>
                        <a:rPr lang="en-US" sz="2400" err="1">
                          <a:latin typeface="Calibri" panose="020F0502020204030204" pitchFamily="34" charset="0"/>
                          <a:ea typeface="Calibri" panose="020F0502020204030204" pitchFamily="34" charset="0"/>
                          <a:cs typeface="Calibri" panose="020F0502020204030204" pitchFamily="34" charset="0"/>
                        </a:rPr>
                        <a:t>hoạt</a:t>
                      </a:r>
                      <a:r>
                        <a:rPr lang="en-US" sz="2400">
                          <a:latin typeface="Calibri" panose="020F0502020204030204" pitchFamily="34" charset="0"/>
                          <a:ea typeface="Calibri" panose="020F0502020204030204" pitchFamily="34" charset="0"/>
                          <a:cs typeface="Calibri" panose="020F0502020204030204" pitchFamily="34" charset="0"/>
                        </a:rPr>
                        <a:t> </a:t>
                      </a:r>
                      <a:r>
                        <a:rPr lang="en-US" sz="2400" err="1">
                          <a:latin typeface="Calibri" panose="020F0502020204030204" pitchFamily="34" charset="0"/>
                          <a:ea typeface="Calibri" panose="020F0502020204030204" pitchFamily="34" charset="0"/>
                          <a:cs typeface="Calibri" panose="020F0502020204030204" pitchFamily="34" charset="0"/>
                        </a:rPr>
                        <a:t>động</a:t>
                      </a:r>
                      <a:endParaRPr lang="en-US" sz="240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pPr algn="ctr"/>
                      <a:r>
                        <a:rPr lang="en-US" sz="2400" b="0" i="0" kern="1200">
                          <a:solidFill>
                            <a:schemeClr val="dk1"/>
                          </a:solidFill>
                          <a:effectLst/>
                          <a:latin typeface="Calibri" panose="020F0502020204030204" pitchFamily="34" charset="0"/>
                          <a:ea typeface="Calibri" panose="020F0502020204030204" pitchFamily="34" charset="0"/>
                          <a:cs typeface="Calibri" panose="020F0502020204030204" pitchFamily="34" charset="0"/>
                        </a:rPr>
                        <a:t>1.8V - 3.6V</a:t>
                      </a:r>
                      <a:endParaRPr lang="en-US" sz="2400" b="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922639858"/>
                  </a:ext>
                </a:extLst>
              </a:tr>
              <a:tr h="457200">
                <a:tc>
                  <a:txBody>
                    <a:bodyPr/>
                    <a:lstStyle/>
                    <a:p>
                      <a:pPr algn="ctr"/>
                      <a:r>
                        <a:rPr lang="en-US" sz="2400" err="1">
                          <a:latin typeface="Calibri" panose="020F0502020204030204" pitchFamily="34" charset="0"/>
                          <a:ea typeface="Calibri" panose="020F0502020204030204" pitchFamily="34" charset="0"/>
                          <a:cs typeface="Calibri" panose="020F0502020204030204" pitchFamily="34" charset="0"/>
                        </a:rPr>
                        <a:t>Phạm</a:t>
                      </a:r>
                      <a:r>
                        <a:rPr lang="en-US" sz="2400">
                          <a:latin typeface="Calibri" panose="020F0502020204030204" pitchFamily="34" charset="0"/>
                          <a:ea typeface="Calibri" panose="020F0502020204030204" pitchFamily="34" charset="0"/>
                          <a:cs typeface="Calibri" panose="020F0502020204030204" pitchFamily="34" charset="0"/>
                        </a:rPr>
                        <a:t> vi </a:t>
                      </a:r>
                      <a:r>
                        <a:rPr lang="en-US" sz="2400" err="1">
                          <a:latin typeface="Calibri" panose="020F0502020204030204" pitchFamily="34" charset="0"/>
                          <a:ea typeface="Calibri" panose="020F0502020204030204" pitchFamily="34" charset="0"/>
                          <a:cs typeface="Calibri" panose="020F0502020204030204" pitchFamily="34" charset="0"/>
                        </a:rPr>
                        <a:t>đo</a:t>
                      </a:r>
                      <a:endParaRPr lang="en-US" sz="240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pPr algn="ctr"/>
                      <a:r>
                        <a:rPr lang="en-US" sz="2400" b="0" i="0" kern="1200">
                          <a:solidFill>
                            <a:schemeClr val="dk1"/>
                          </a:solidFill>
                          <a:effectLst/>
                          <a:latin typeface="Calibri" panose="020F0502020204030204" pitchFamily="34" charset="0"/>
                          <a:ea typeface="Calibri" panose="020F0502020204030204" pitchFamily="34" charset="0"/>
                          <a:cs typeface="Calibri" panose="020F0502020204030204" pitchFamily="34" charset="0"/>
                        </a:rPr>
                        <a:t>-40°C </a:t>
                      </a:r>
                      <a:r>
                        <a:rPr lang="en-US" sz="2400" b="0" i="0" kern="1200" err="1">
                          <a:solidFill>
                            <a:schemeClr val="dk1"/>
                          </a:solidFill>
                          <a:effectLst/>
                          <a:latin typeface="Calibri" panose="020F0502020204030204" pitchFamily="34" charset="0"/>
                          <a:ea typeface="Calibri" panose="020F0502020204030204" pitchFamily="34" charset="0"/>
                          <a:cs typeface="Calibri" panose="020F0502020204030204" pitchFamily="34" charset="0"/>
                        </a:rPr>
                        <a:t>đến</a:t>
                      </a:r>
                      <a:r>
                        <a:rPr lang="en-US" sz="2400" b="0" i="0" kern="1200">
                          <a:solidFill>
                            <a:schemeClr val="dk1"/>
                          </a:solidFill>
                          <a:effectLst/>
                          <a:latin typeface="Calibri" panose="020F0502020204030204" pitchFamily="34" charset="0"/>
                          <a:ea typeface="Calibri" panose="020F0502020204030204" pitchFamily="34" charset="0"/>
                          <a:cs typeface="Calibri" panose="020F0502020204030204" pitchFamily="34" charset="0"/>
                        </a:rPr>
                        <a:t> 85°C</a:t>
                      </a:r>
                      <a:endParaRPr lang="en-US" sz="240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779245741"/>
                  </a:ext>
                </a:extLst>
              </a:tr>
              <a:tr h="457200">
                <a:tc>
                  <a:txBody>
                    <a:bodyPr/>
                    <a:lstStyle/>
                    <a:p>
                      <a:pPr algn="ctr"/>
                      <a:r>
                        <a:rPr lang="en-US" sz="2400">
                          <a:latin typeface="Calibri" panose="020F0502020204030204" pitchFamily="34" charset="0"/>
                          <a:ea typeface="Calibri" panose="020F0502020204030204" pitchFamily="34" charset="0"/>
                          <a:cs typeface="Calibri" panose="020F0502020204030204" pitchFamily="34" charset="0"/>
                        </a:rPr>
                        <a:t>Dòng tiêu thụ</a:t>
                      </a:r>
                    </a:p>
                  </a:txBody>
                  <a:tcPr/>
                </a:tc>
                <a:tc>
                  <a:txBody>
                    <a:bodyPr/>
                    <a:lstStyle/>
                    <a:p>
                      <a:pPr algn="ctr"/>
                      <a:r>
                        <a:rPr lang="en-US" sz="2400" b="0" i="0" kern="1200">
                          <a:solidFill>
                            <a:schemeClr val="dk1"/>
                          </a:solidFill>
                          <a:effectLst/>
                          <a:latin typeface="Calibri" panose="020F0502020204030204" pitchFamily="34" charset="0"/>
                          <a:ea typeface="Calibri" panose="020F0502020204030204" pitchFamily="34" charset="0"/>
                          <a:cs typeface="Calibri" panose="020F0502020204030204" pitchFamily="34" charset="0"/>
                        </a:rPr>
                        <a:t>~0,6 mA</a:t>
                      </a:r>
                      <a:endParaRPr lang="en-US" sz="240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069974902"/>
                  </a:ext>
                </a:extLst>
              </a:tr>
              <a:tr h="457200">
                <a:tc>
                  <a:txBody>
                    <a:bodyPr/>
                    <a:lstStyle/>
                    <a:p>
                      <a:pPr algn="ctr"/>
                      <a:r>
                        <a:rPr lang="vi-VN" sz="2400">
                          <a:latin typeface="Calibri" panose="020F0502020204030204" pitchFamily="34" charset="0"/>
                          <a:ea typeface="Calibri" panose="020F0502020204030204" pitchFamily="34" charset="0"/>
                          <a:cs typeface="Calibri" panose="020F0502020204030204" pitchFamily="34" charset="0"/>
                        </a:rPr>
                        <a:t>Độ chính xác</a:t>
                      </a:r>
                      <a:endParaRPr lang="en-US" sz="240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pPr algn="ctr"/>
                      <a:r>
                        <a:rPr lang="en-US" sz="2400">
                          <a:latin typeface="Calibri" panose="020F0502020204030204" pitchFamily="34" charset="0"/>
                          <a:ea typeface="Calibri" panose="020F0502020204030204" pitchFamily="34" charset="0"/>
                          <a:cs typeface="Calibri" panose="020F0502020204030204" pitchFamily="34" charset="0"/>
                        </a:rPr>
                        <a:t>± 1.0 </a:t>
                      </a:r>
                      <a:r>
                        <a:rPr lang="en-US" sz="2400" b="0" i="0" kern="1200">
                          <a:solidFill>
                            <a:schemeClr val="dk1"/>
                          </a:solidFill>
                          <a:effectLst/>
                          <a:latin typeface="Calibri" panose="020F0502020204030204" pitchFamily="34" charset="0"/>
                          <a:ea typeface="Calibri" panose="020F0502020204030204" pitchFamily="34" charset="0"/>
                          <a:cs typeface="Calibri" panose="020F0502020204030204" pitchFamily="34" charset="0"/>
                        </a:rPr>
                        <a:t>°C</a:t>
                      </a:r>
                      <a:endParaRPr lang="en-US" sz="240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086558972"/>
                  </a:ext>
                </a:extLst>
              </a:tr>
              <a:tr h="457200">
                <a:tc>
                  <a:txBody>
                    <a:bodyPr/>
                    <a:lstStyle/>
                    <a:p>
                      <a:pPr algn="ctr"/>
                      <a:r>
                        <a:rPr lang="vi-VN" sz="2400">
                          <a:latin typeface="Calibri" panose="020F0502020204030204" pitchFamily="34" charset="0"/>
                          <a:ea typeface="Calibri" panose="020F0502020204030204" pitchFamily="34" charset="0"/>
                          <a:cs typeface="Calibri" panose="020F0502020204030204" pitchFamily="34" charset="0"/>
                        </a:rPr>
                        <a:t>Tần số lấy mẫu tối đa</a:t>
                      </a:r>
                      <a:endParaRPr lang="en-US" sz="2400">
                        <a:latin typeface="Calibri" panose="020F0502020204030204" pitchFamily="34" charset="0"/>
                        <a:ea typeface="Calibri" panose="020F0502020204030204" pitchFamily="34" charset="0"/>
                        <a:cs typeface="Calibri" panose="020F0502020204030204" pitchFamily="34" charset="0"/>
                      </a:endParaRPr>
                    </a:p>
                  </a:txBody>
                  <a:tcPr/>
                </a:tc>
                <a:tc>
                  <a:txBody>
                    <a:bodyPr/>
                    <a:lstStyle/>
                    <a:p>
                      <a:pPr algn="ctr"/>
                      <a:r>
                        <a:rPr lang="en-US" sz="2400" b="0" i="0" kern="1200">
                          <a:solidFill>
                            <a:schemeClr val="dk1"/>
                          </a:solidFill>
                          <a:effectLst/>
                          <a:latin typeface="Calibri" panose="020F0502020204030204" pitchFamily="34" charset="0"/>
                          <a:ea typeface="Calibri" panose="020F0502020204030204" pitchFamily="34" charset="0"/>
                          <a:cs typeface="Calibri" panose="020F0502020204030204" pitchFamily="34" charset="0"/>
                        </a:rPr>
                        <a:t>3.8MHz</a:t>
                      </a:r>
                      <a:endParaRPr lang="en-US" sz="2400">
                        <a:latin typeface="Calibri" panose="020F0502020204030204" pitchFamily="34" charset="0"/>
                        <a:ea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9826601"/>
                  </a:ext>
                </a:extLst>
              </a:tr>
            </a:tbl>
          </a:graphicData>
        </a:graphic>
      </p:graphicFrame>
      <p:pic>
        <p:nvPicPr>
          <p:cNvPr id="11" name="Picture 10"/>
          <p:cNvPicPr>
            <a:picLocks noChangeAspect="1"/>
          </p:cNvPicPr>
          <p:nvPr/>
        </p:nvPicPr>
        <p:blipFill>
          <a:blip r:embed="rId2"/>
          <a:stretch>
            <a:fillRect/>
          </a:stretch>
        </p:blipFill>
        <p:spPr>
          <a:xfrm>
            <a:off x="299716" y="2375499"/>
            <a:ext cx="2521892" cy="2107001"/>
          </a:xfrm>
          <a:prstGeom prst="rect">
            <a:avLst/>
          </a:prstGeom>
        </p:spPr>
      </p:pic>
      <p:sp>
        <p:nvSpPr>
          <p:cNvPr id="4" name="TextBox 1">
            <a:extLst>
              <a:ext uri="{FF2B5EF4-FFF2-40B4-BE49-F238E27FC236}">
                <a16:creationId xmlns:a16="http://schemas.microsoft.com/office/drawing/2014/main" id="{1020DC90-1BFB-71AA-E8A1-5A1E6868C362}"/>
              </a:ext>
            </a:extLst>
          </p:cNvPr>
          <p:cNvSpPr txBox="1"/>
          <p:nvPr/>
        </p:nvSpPr>
        <p:spPr>
          <a:xfrm>
            <a:off x="0" y="150615"/>
            <a:ext cx="8725711" cy="707886"/>
          </a:xfrm>
          <a:prstGeom prst="rect">
            <a:avLst/>
          </a:prstGeom>
          <a:noFill/>
        </p:spPr>
        <p:txBody>
          <a:bodyPr wrap="square" rtlCol="0">
            <a:spAutoFit/>
          </a:bodyPr>
          <a:lstStyle/>
          <a:p>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II. Cơ sở lý thuyết </a:t>
            </a:r>
            <a:r>
              <a:rPr lang="en-US" sz="4000" b="1">
                <a:solidFill>
                  <a:schemeClr val="bg1"/>
                </a:solidFill>
                <a:latin typeface="Calibri" panose="020F0502020204030204" pitchFamily="34" charset="0"/>
                <a:ea typeface="Calibri" panose="020F0502020204030204" pitchFamily="34" charset="0"/>
                <a:cs typeface="Calibri" panose="020F0502020204030204" pitchFamily="34" charset="0"/>
              </a:rPr>
              <a:t>và</a:t>
            </a:r>
            <a:r>
              <a:rPr lang="vi-VN" sz="4000" b="1">
                <a:solidFill>
                  <a:schemeClr val="bg1"/>
                </a:solidFill>
                <a:latin typeface="Calibri" panose="020F0502020204030204" pitchFamily="34" charset="0"/>
                <a:ea typeface="Calibri" panose="020F0502020204030204" pitchFamily="34" charset="0"/>
                <a:cs typeface="Calibri" panose="020F0502020204030204" pitchFamily="34" charset="0"/>
              </a:rPr>
              <a:t> lựa chọn linh kiện</a:t>
            </a:r>
            <a:endParaRPr lang="en-US" sz="40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5" name="Slide Number Placeholder 3">
            <a:extLst>
              <a:ext uri="{FF2B5EF4-FFF2-40B4-BE49-F238E27FC236}">
                <a16:creationId xmlns:a16="http://schemas.microsoft.com/office/drawing/2014/main" id="{1CEBC9BD-2D58-42DA-7E97-04A348CF40CB}"/>
              </a:ext>
            </a:extLst>
          </p:cNvPr>
          <p:cNvSpPr>
            <a:spLocks noGrp="1"/>
          </p:cNvSpPr>
          <p:nvPr>
            <p:ph type="sldNum" sz="quarter" idx="12"/>
          </p:nvPr>
        </p:nvSpPr>
        <p:spPr>
          <a:xfrm>
            <a:off x="6553200" y="6356350"/>
            <a:ext cx="2133600" cy="365125"/>
          </a:xfrm>
        </p:spPr>
        <p:txBody>
          <a:bodyPr/>
          <a:lstStyle/>
          <a:p>
            <a:fld id="{A3A973BD-8CE5-47C4-B8E5-573200B24DAB}" type="slidenum">
              <a:rPr lang="en-US" smtClean="0"/>
              <a:pPr/>
              <a:t>9</a:t>
            </a:fld>
            <a:endParaRPr lang="en-US"/>
          </a:p>
        </p:txBody>
      </p:sp>
    </p:spTree>
    <p:extLst>
      <p:ext uri="{BB962C8B-B14F-4D97-AF65-F5344CB8AC3E}">
        <p14:creationId xmlns:p14="http://schemas.microsoft.com/office/powerpoint/2010/main" val="31028501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6890</TotalTime>
  <Words>2011</Words>
  <Application>Microsoft Office PowerPoint</Application>
  <PresentationFormat>Trình chiếu Trên màn hình (4:3)</PresentationFormat>
  <Paragraphs>270</Paragraphs>
  <Slides>29</Slides>
  <Notes>4</Notes>
  <HiddenSlides>0</HiddenSlides>
  <MMClips>0</MMClips>
  <ScaleCrop>false</ScaleCrop>
  <HeadingPairs>
    <vt:vector size="6" baseType="variant">
      <vt:variant>
        <vt:lpstr>Phông được Dùng</vt:lpstr>
      </vt:variant>
      <vt:variant>
        <vt:i4>6</vt:i4>
      </vt:variant>
      <vt:variant>
        <vt:lpstr>Chủ đề</vt:lpstr>
      </vt:variant>
      <vt:variant>
        <vt:i4>1</vt:i4>
      </vt:variant>
      <vt:variant>
        <vt:lpstr>Tiêu đề Bản chiếu</vt:lpstr>
      </vt:variant>
      <vt:variant>
        <vt:i4>29</vt:i4>
      </vt:variant>
    </vt:vector>
  </HeadingPairs>
  <TitlesOfParts>
    <vt:vector size="36" baseType="lpstr">
      <vt:lpstr>Lato</vt:lpstr>
      <vt:lpstr>Blackadder ITC</vt:lpstr>
      <vt:lpstr>Arial</vt:lpstr>
      <vt:lpstr>Calibri</vt:lpstr>
      <vt:lpstr>UTM HelvetIns</vt:lpstr>
      <vt:lpstr>Wingdings</vt:lpstr>
      <vt:lpstr>Office Theme</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III. Thiết kế phần cứng</vt:lpstr>
      <vt:lpstr>III. Thiết kế phần cứng</vt:lpstr>
      <vt:lpstr>III. Thiết kế phần cứng</vt:lpstr>
      <vt:lpstr>III. Thiết kế phần cứng</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Pham Duy Anh</dc:creator>
  <cp:lastModifiedBy>Tran Van Loc 20203490</cp:lastModifiedBy>
  <cp:revision>207</cp:revision>
  <dcterms:created xsi:type="dcterms:W3CDTF">2017-10-17T01:43:35Z</dcterms:created>
  <dcterms:modified xsi:type="dcterms:W3CDTF">2024-12-12T19:44:13Z</dcterms:modified>
</cp:coreProperties>
</file>

<file path=docProps/thumbnail.jpeg>
</file>